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Lst>
  <p:notesMasterIdLst>
    <p:notesMasterId r:id="rId30"/>
  </p:notesMasterIdLst>
  <p:handoutMasterIdLst>
    <p:handoutMasterId r:id="rId31"/>
  </p:handoutMasterIdLst>
  <p:sldIdLst>
    <p:sldId id="257" r:id="rId2"/>
    <p:sldId id="280" r:id="rId3"/>
    <p:sldId id="275" r:id="rId4"/>
    <p:sldId id="259" r:id="rId5"/>
    <p:sldId id="260" r:id="rId6"/>
    <p:sldId id="261" r:id="rId7"/>
    <p:sldId id="281" r:id="rId8"/>
    <p:sldId id="266" r:id="rId9"/>
    <p:sldId id="263" r:id="rId10"/>
    <p:sldId id="264" r:id="rId11"/>
    <p:sldId id="265" r:id="rId12"/>
    <p:sldId id="262" r:id="rId13"/>
    <p:sldId id="267" r:id="rId14"/>
    <p:sldId id="268" r:id="rId15"/>
    <p:sldId id="269" r:id="rId16"/>
    <p:sldId id="284" r:id="rId17"/>
    <p:sldId id="270" r:id="rId18"/>
    <p:sldId id="271" r:id="rId19"/>
    <p:sldId id="272" r:id="rId20"/>
    <p:sldId id="273" r:id="rId21"/>
    <p:sldId id="274" r:id="rId22"/>
    <p:sldId id="282" r:id="rId23"/>
    <p:sldId id="278" r:id="rId24"/>
    <p:sldId id="283" r:id="rId25"/>
    <p:sldId id="277" r:id="rId26"/>
    <p:sldId id="285" r:id="rId27"/>
    <p:sldId id="286" r:id="rId28"/>
    <p:sldId id="28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fr-FR"/>
              <a:t>12/10/2021</a:t>
            </a:r>
            <a:endParaRPr lang="en-US"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‹N°›</a:t>
            </a:fld>
            <a:endParaRPr lang="en-US" dirty="0"/>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fr-FR"/>
              <a:t>12/10/2021</a:t>
            </a:r>
            <a:endParaRPr lang="en-US"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Modifiez les styles du texte du masque</a:t>
            </a:r>
            <a:endParaRPr lang="en-US"/>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‹N°›</a:t>
            </a:fld>
            <a:endParaRPr lang="en-US" dirty="0"/>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rtl="0"/>
            <a:fld id="{FBA1EAA0-65E4-4FB6-B995-A4DFEEF941D5}" type="datetime1">
              <a:rPr lang="fr-FR" smtClean="0"/>
              <a:t>05/10/2021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401744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A820F33E-A51D-4112-833B-DAD488C5E0B5}" type="datetime1">
              <a:rPr lang="fr-FR" smtClean="0"/>
              <a:t>05/10/2021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1827124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0CB9D700-962B-4E8C-BB13-43E890EB06A0}" type="datetime1">
              <a:rPr lang="fr-FR" smtClean="0"/>
              <a:t>05/10/2021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49027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1396FF18-24D1-4364-AFA4-BC6DA0308678}" type="datetime1">
              <a:rPr lang="fr-FR" smtClean="0"/>
              <a:t>05/10/2021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218155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CDAC6D04-4F7D-461D-9114-853FEF852256}" type="datetime1">
              <a:rPr lang="fr-FR" smtClean="0"/>
              <a:t>05/10/2021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9157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5F7F9C7A-4D27-47ED-8BF3-80D0CDEB4F73}" type="datetime1">
              <a:rPr lang="fr-FR" smtClean="0"/>
              <a:t>05/10/2021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3920025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B0ACD0AC-5950-4D23-87D8-C32347002804}" type="datetime1">
              <a:rPr lang="fr-FR" smtClean="0"/>
              <a:t>05/10/2021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1515967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6196AC28-8A8D-4009-8632-D0F19B5C3C98}" type="datetime1">
              <a:rPr lang="fr-FR" smtClean="0"/>
              <a:t>05/10/2021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377177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BAFCE518-3E0E-4936-929F-B101A147B68E}" type="datetime1">
              <a:rPr lang="fr-FR" smtClean="0"/>
              <a:t>05/10/2021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3783102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4E6CDD55-F218-4F3E-9FC4-9EF37C348F88}" type="datetime1">
              <a:rPr lang="fr-FR" smtClean="0"/>
              <a:t>05/10/2021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2087427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rtl="0"/>
            <a:fld id="{37B9AC69-9400-492B-8C27-0ACD1DCEFB58}" type="datetime1">
              <a:rPr lang="fr-FR" smtClean="0"/>
              <a:t>05/10/2021</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338831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rtl="0"/>
            <a:fld id="{0662C8F1-ADE1-46E5-9819-101716861E09}" type="datetime1">
              <a:rPr lang="fr-FR" smtClean="0"/>
              <a:t>05/10/2021</a:t>
            </a:fld>
            <a:endParaRPr lang="en-US" dirty="0"/>
          </a:p>
        </p:txBody>
      </p:sp>
      <p:sp>
        <p:nvSpPr>
          <p:cNvPr id="8" name="Footer Placeholder 7"/>
          <p:cNvSpPr>
            <a:spLocks noGrp="1"/>
          </p:cNvSpPr>
          <p:nvPr>
            <p:ph type="ftr" sz="quarter" idx="11"/>
          </p:nvPr>
        </p:nvSpPr>
        <p:spPr/>
        <p:txBody>
          <a:bodyPr/>
          <a:lstStyle/>
          <a:p>
            <a:pPr rtl="0"/>
            <a:endParaRPr lang="en-US" dirty="0"/>
          </a:p>
        </p:txBody>
      </p:sp>
      <p:sp>
        <p:nvSpPr>
          <p:cNvPr id="9" name="Slide Number Placeholder 8"/>
          <p:cNvSpPr>
            <a:spLocks noGrp="1"/>
          </p:cNvSpPr>
          <p:nvPr>
            <p:ph type="sldNum" sz="quarter" idx="12"/>
          </p:nvPr>
        </p:nvSpPr>
        <p:spPr/>
        <p:txBody>
          <a:body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139894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rtl="0"/>
            <a:fld id="{002A58AC-7C8B-4D2F-8E53-89CF61EFD610}" type="datetime1">
              <a:rPr lang="fr-FR" smtClean="0"/>
              <a:t>05/10/2021</a:t>
            </a:fld>
            <a:endParaRPr lang="en-US" dirty="0"/>
          </a:p>
        </p:txBody>
      </p:sp>
      <p:sp>
        <p:nvSpPr>
          <p:cNvPr id="4" name="Footer Placeholder 3"/>
          <p:cNvSpPr>
            <a:spLocks noGrp="1"/>
          </p:cNvSpPr>
          <p:nvPr>
            <p:ph type="ftr" sz="quarter" idx="11"/>
          </p:nvPr>
        </p:nvSpPr>
        <p:spPr/>
        <p:txBody>
          <a:bodyPr/>
          <a:lstStyle/>
          <a:p>
            <a:pPr rtl="0"/>
            <a:endParaRPr lang="en-US" dirty="0"/>
          </a:p>
        </p:txBody>
      </p:sp>
      <p:sp>
        <p:nvSpPr>
          <p:cNvPr id="5" name="Slide Number Placeholder 4"/>
          <p:cNvSpPr>
            <a:spLocks noGrp="1"/>
          </p:cNvSpPr>
          <p:nvPr>
            <p:ph type="sldNum" sz="quarter" idx="12"/>
          </p:nvPr>
        </p:nvSpPr>
        <p:spPr/>
        <p:txBody>
          <a:body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205958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F4081FC0-6269-4B76-BCC1-98A8AD8EEF48}" type="datetime1">
              <a:rPr lang="fr-FR" smtClean="0"/>
              <a:t>05/10/2021</a:t>
            </a:fld>
            <a:endParaRPr lang="en-US" dirty="0"/>
          </a:p>
        </p:txBody>
      </p:sp>
      <p:sp>
        <p:nvSpPr>
          <p:cNvPr id="3" name="Footer Placeholder 2"/>
          <p:cNvSpPr>
            <a:spLocks noGrp="1"/>
          </p:cNvSpPr>
          <p:nvPr>
            <p:ph type="ftr" sz="quarter" idx="11"/>
          </p:nvPr>
        </p:nvSpPr>
        <p:spPr/>
        <p:txBody>
          <a:bodyPr/>
          <a:lstStyle/>
          <a:p>
            <a:pPr rtl="0"/>
            <a:endParaRPr lang="en-US" dirty="0"/>
          </a:p>
        </p:txBody>
      </p:sp>
      <p:sp>
        <p:nvSpPr>
          <p:cNvPr id="4" name="Slide Number Placeholder 3"/>
          <p:cNvSpPr>
            <a:spLocks noGrp="1"/>
          </p:cNvSpPr>
          <p:nvPr>
            <p:ph type="sldNum" sz="quarter" idx="12"/>
          </p:nvPr>
        </p:nvSpPr>
        <p:spPr/>
        <p:txBody>
          <a:body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2774914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FE5F37AB-2DAF-4D0D-B541-02328416EA66}" type="datetime1">
              <a:rPr lang="fr-FR" smtClean="0"/>
              <a:t>05/10/2021</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3774709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CCA96A1D-F2A9-4227-8465-5B07781CE399}" type="datetime1">
              <a:rPr lang="fr-FR" smtClean="0"/>
              <a:t>05/10/2021</a:t>
            </a:fld>
            <a:endParaRPr lang="en-US" dirty="0"/>
          </a:p>
        </p:txBody>
      </p:sp>
      <p:sp>
        <p:nvSpPr>
          <p:cNvPr id="6" name="Footer Placeholder 5"/>
          <p:cNvSpPr>
            <a:spLocks noGrp="1"/>
          </p:cNvSpPr>
          <p:nvPr>
            <p:ph type="ftr" sz="quarter" idx="11"/>
          </p:nvPr>
        </p:nvSpPr>
        <p:spPr/>
        <p:txBody>
          <a:bodyPr/>
          <a:lstStyle/>
          <a:p>
            <a:pPr algn="l" rtl="0"/>
            <a:endParaRPr lang="en-US" dirty="0"/>
          </a:p>
        </p:txBody>
      </p:sp>
      <p:sp>
        <p:nvSpPr>
          <p:cNvPr id="7" name="Slide Number Placeholder 6"/>
          <p:cNvSpPr>
            <a:spLocks noGrp="1"/>
          </p:cNvSpPr>
          <p:nvPr>
            <p:ph type="sldNum" sz="quarter" idx="12"/>
          </p:nvPr>
        </p:nvSpPr>
        <p:spPr/>
        <p:txBody>
          <a:body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3515043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A723E072-0068-4840-9B21-9C4DCA1DFAB5}" type="datetime1">
              <a:rPr lang="fr-FR" smtClean="0"/>
              <a:t>05/10/2021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101262834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www.karinblogt.nl/kenniscarroussel-lente-in-het-onderwijs-in-breda/" TargetMode="External"/><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fr/vectors/feu-de-camp-combustion-incin%C3%A9ration-151647/" TargetMode="Externa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hyperlink" Target="http://www.schabell.org/2019/09/5-questions-everyones-asking-about-microservices-question4.html" TargetMode="External"/><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fr/brosse-%C3%A0-dents-dentifrice-hygi%C3%A8ne-304194/"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C3B467-088C-4F3D-A9A7-105C4E1E20CD}"/>
              </a:ext>
            </a:extLst>
          </p:cNvPr>
          <p:cNvSpPr>
            <a:spLocks noGrp="1"/>
          </p:cNvSpPr>
          <p:nvPr>
            <p:ph type="ctrTitle"/>
          </p:nvPr>
        </p:nvSpPr>
        <p:spPr>
          <a:xfrm>
            <a:off x="6094373" y="1268151"/>
            <a:ext cx="4231559" cy="2687441"/>
          </a:xfrm>
        </p:spPr>
        <p:txBody>
          <a:bodyPr rtlCol="0">
            <a:normAutofit/>
          </a:bodyPr>
          <a:lstStyle/>
          <a:p>
            <a:pPr algn="l"/>
            <a:r>
              <a:rPr lang="fr-CA" sz="1800" b="0" i="0" u="none" strike="noStrike" baseline="0" dirty="0">
                <a:solidFill>
                  <a:srgbClr val="000000"/>
                </a:solidFill>
                <a:latin typeface="Open Sans" panose="020B0606030504020204" pitchFamily="34" charset="0"/>
              </a:rPr>
              <a:t/>
            </a:r>
            <a:br>
              <a:rPr lang="fr-CA" sz="1800" b="0" i="0" u="none" strike="noStrike" baseline="0" dirty="0">
                <a:solidFill>
                  <a:srgbClr val="000000"/>
                </a:solidFill>
                <a:latin typeface="Open Sans" panose="020B0606030504020204" pitchFamily="34" charset="0"/>
              </a:rPr>
            </a:br>
            <a:r>
              <a:rPr lang="fr-CA" sz="3200" b="1" i="0" u="none" strike="noStrike" baseline="0" dirty="0">
                <a:latin typeface="Open Sans" panose="020B0606030504020204" pitchFamily="34" charset="0"/>
              </a:rPr>
              <a:t>CRÉER UNE THÉMATIQUE DE CAMP DE Z À A </a:t>
            </a:r>
            <a:r>
              <a:rPr lang="fr-CA" sz="1800" b="1" i="0" u="none" strike="noStrike" baseline="0" dirty="0">
                <a:latin typeface="Open Sans" panose="020B0606030504020204" pitchFamily="34" charset="0"/>
              </a:rPr>
              <a:t/>
            </a:r>
            <a:br>
              <a:rPr lang="fr-CA" sz="1800" b="1" i="0" u="none" strike="noStrike" baseline="0" dirty="0">
                <a:latin typeface="Open Sans" panose="020B0606030504020204" pitchFamily="34" charset="0"/>
              </a:rPr>
            </a:br>
            <a:r>
              <a:rPr lang="fr-CA" sz="1800" b="1" i="0" u="none" strike="noStrike" baseline="0" dirty="0">
                <a:latin typeface="Open Sans" panose="020B0606030504020204" pitchFamily="34" charset="0"/>
              </a:rPr>
              <a:t>(ZÉRO AUX APPLAUDISSEMENTS) </a:t>
            </a:r>
            <a:endParaRPr lang="fr" sz="4400" dirty="0"/>
          </a:p>
        </p:txBody>
      </p:sp>
      <p:sp>
        <p:nvSpPr>
          <p:cNvPr id="3" name="Sous-titre 2">
            <a:extLst>
              <a:ext uri="{FF2B5EF4-FFF2-40B4-BE49-F238E27FC236}">
                <a16:creationId xmlns:a16="http://schemas.microsoft.com/office/drawing/2014/main" xmlns="" id="{C8722DDC-8EEE-4A06-8DFE-B44871EAA2CF}"/>
              </a:ext>
            </a:extLst>
          </p:cNvPr>
          <p:cNvSpPr>
            <a:spLocks noGrp="1"/>
          </p:cNvSpPr>
          <p:nvPr>
            <p:ph type="subTitle" idx="1"/>
          </p:nvPr>
        </p:nvSpPr>
        <p:spPr>
          <a:xfrm>
            <a:off x="6094374" y="4263992"/>
            <a:ext cx="3498045" cy="1325857"/>
          </a:xfrm>
        </p:spPr>
        <p:txBody>
          <a:bodyPr rtlCol="0">
            <a:normAutofit fontScale="92500" lnSpcReduction="10000"/>
          </a:bodyPr>
          <a:lstStyle/>
          <a:p>
            <a:pPr algn="l" rtl="0"/>
            <a:r>
              <a:rPr lang="fr" i="1" dirty="0">
                <a:solidFill>
                  <a:schemeClr val="tx1"/>
                </a:solidFill>
              </a:rPr>
              <a:t>Congrès de l’Association des camps du Québec</a:t>
            </a:r>
          </a:p>
          <a:p>
            <a:pPr algn="l" rtl="0"/>
            <a:r>
              <a:rPr lang="fr" i="1" dirty="0">
                <a:solidFill>
                  <a:schemeClr val="tx1"/>
                </a:solidFill>
              </a:rPr>
              <a:t>Octobre 2021</a:t>
            </a:r>
          </a:p>
          <a:p>
            <a:pPr algn="l" rtl="0"/>
            <a:r>
              <a:rPr lang="fr" i="1" dirty="0">
                <a:solidFill>
                  <a:schemeClr val="tx1"/>
                </a:solidFill>
              </a:rPr>
              <a:t>Par Isabelle Laliberté</a:t>
            </a:r>
          </a:p>
        </p:txBody>
      </p:sp>
      <p:sp>
        <p:nvSpPr>
          <p:cNvPr id="11" name="Isosceles Triangle 10">
            <a:extLst>
              <a:ext uri="{FF2B5EF4-FFF2-40B4-BE49-F238E27FC236}">
                <a16:creationId xmlns:a16="http://schemas.microsoft.com/office/drawing/2014/main" xmlns="" id="{AA330523-F25B-4007-B3E5-ABB5637D16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Image 5" descr="Une image contenant texte, reine&#10;&#10;Description générée automatiquement">
            <a:extLst>
              <a:ext uri="{FF2B5EF4-FFF2-40B4-BE49-F238E27FC236}">
                <a16:creationId xmlns:a16="http://schemas.microsoft.com/office/drawing/2014/main" xmlns="" id="{ADB1E322-B5BA-4251-90AA-6DC17DFA3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301" y="1457739"/>
            <a:ext cx="5524072" cy="3107290"/>
          </a:xfrm>
          <a:prstGeom prst="rect">
            <a:avLst/>
          </a:prstGeom>
        </p:spPr>
      </p:pic>
    </p:spTree>
    <p:extLst>
      <p:ext uri="{BB962C8B-B14F-4D97-AF65-F5344CB8AC3E}">
        <p14:creationId xmlns:p14="http://schemas.microsoft.com/office/powerpoint/2010/main" val="1736693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xmlns="" id="{96C9D4C3-A567-47C1-81F0-133A1B153A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2564" y="2948184"/>
            <a:ext cx="1615472" cy="1500621"/>
          </a:xfrm>
          <a:prstGeom prst="rect">
            <a:avLst/>
          </a:prstGeom>
        </p:spPr>
      </p:pic>
      <p:sp>
        <p:nvSpPr>
          <p:cNvPr id="10" name="Titre 1">
            <a:extLst>
              <a:ext uri="{FF2B5EF4-FFF2-40B4-BE49-F238E27FC236}">
                <a16:creationId xmlns:a16="http://schemas.microsoft.com/office/drawing/2014/main" xmlns="" id="{90B8E093-2236-47C9-85A4-C48CFBA8E480}"/>
              </a:ext>
            </a:extLst>
          </p:cNvPr>
          <p:cNvSpPr>
            <a:spLocks noGrp="1"/>
          </p:cNvSpPr>
          <p:nvPr>
            <p:ph type="ctrTitle"/>
          </p:nvPr>
        </p:nvSpPr>
        <p:spPr>
          <a:xfrm>
            <a:off x="2701849" y="861391"/>
            <a:ext cx="5496081" cy="721285"/>
          </a:xfrm>
        </p:spPr>
        <p:txBody>
          <a:bodyPr rtlCol="0">
            <a:noAutofit/>
          </a:bodyPr>
          <a:lstStyle/>
          <a:p>
            <a:pPr algn="ctr"/>
            <a:r>
              <a:rPr lang="fr" sz="4000" dirty="0">
                <a:solidFill>
                  <a:schemeClr val="accent2"/>
                </a:solidFill>
                <a:latin typeface="Arial" panose="020B0604020202020204" pitchFamily="34" charset="0"/>
                <a:cs typeface="Arial" panose="020B0604020202020204" pitchFamily="34" charset="0"/>
              </a:rPr>
              <a:t>La carte heuristique ou « mind mapping ». </a:t>
            </a:r>
            <a:r>
              <a:rPr lang="fr-CA" sz="4000" dirty="0">
                <a:solidFill>
                  <a:schemeClr val="accent2"/>
                </a:solidFill>
                <a:effectLst/>
                <a:latin typeface="Arial" panose="020B0604020202020204" pitchFamily="34" charset="0"/>
                <a:ea typeface="Times New Roman" panose="02020603050405020304" pitchFamily="18" charset="0"/>
                <a:cs typeface="Arial" panose="020B0604020202020204" pitchFamily="34" charset="0"/>
              </a:rPr>
              <a:t> </a:t>
            </a:r>
            <a:r>
              <a:rPr lang="fr" sz="4000" dirty="0">
                <a:solidFill>
                  <a:schemeClr val="accent2"/>
                </a:solidFill>
                <a:latin typeface="Arial" panose="020B0604020202020204" pitchFamily="34" charset="0"/>
                <a:cs typeface="Arial" panose="020B0604020202020204" pitchFamily="34" charset="0"/>
              </a:rPr>
              <a:t> </a:t>
            </a:r>
          </a:p>
        </p:txBody>
      </p:sp>
      <p:sp>
        <p:nvSpPr>
          <p:cNvPr id="3" name="ZoneTexte 2">
            <a:extLst>
              <a:ext uri="{FF2B5EF4-FFF2-40B4-BE49-F238E27FC236}">
                <a16:creationId xmlns:a16="http://schemas.microsoft.com/office/drawing/2014/main" xmlns="" id="{CF822E2E-6ABF-4254-A247-09D716D89CA2}"/>
              </a:ext>
            </a:extLst>
          </p:cNvPr>
          <p:cNvSpPr txBox="1"/>
          <p:nvPr/>
        </p:nvSpPr>
        <p:spPr>
          <a:xfrm>
            <a:off x="6402207" y="2578852"/>
            <a:ext cx="875561" cy="369332"/>
          </a:xfrm>
          <a:prstGeom prst="rect">
            <a:avLst/>
          </a:prstGeom>
          <a:noFill/>
        </p:spPr>
        <p:txBody>
          <a:bodyPr wrap="none" rtlCol="0">
            <a:spAutoFit/>
          </a:bodyPr>
          <a:lstStyle/>
          <a:p>
            <a:r>
              <a:rPr lang="fr-CA" dirty="0"/>
              <a:t>Étoiles</a:t>
            </a:r>
          </a:p>
        </p:txBody>
      </p:sp>
      <p:sp>
        <p:nvSpPr>
          <p:cNvPr id="12" name="ZoneTexte 11">
            <a:extLst>
              <a:ext uri="{FF2B5EF4-FFF2-40B4-BE49-F238E27FC236}">
                <a16:creationId xmlns:a16="http://schemas.microsoft.com/office/drawing/2014/main" xmlns="" id="{ABACB75D-BDA9-4DF9-86D5-EEBAB39518FC}"/>
              </a:ext>
            </a:extLst>
          </p:cNvPr>
          <p:cNvSpPr txBox="1"/>
          <p:nvPr/>
        </p:nvSpPr>
        <p:spPr>
          <a:xfrm>
            <a:off x="3780562" y="2357117"/>
            <a:ext cx="1747594" cy="369332"/>
          </a:xfrm>
          <a:prstGeom prst="rect">
            <a:avLst/>
          </a:prstGeom>
          <a:noFill/>
        </p:spPr>
        <p:txBody>
          <a:bodyPr wrap="none" rtlCol="0">
            <a:spAutoFit/>
          </a:bodyPr>
          <a:lstStyle/>
          <a:p>
            <a:r>
              <a:rPr lang="fr-CA" dirty="0"/>
              <a:t>extraterrestres</a:t>
            </a:r>
          </a:p>
        </p:txBody>
      </p:sp>
      <p:sp>
        <p:nvSpPr>
          <p:cNvPr id="13" name="ZoneTexte 12">
            <a:extLst>
              <a:ext uri="{FF2B5EF4-FFF2-40B4-BE49-F238E27FC236}">
                <a16:creationId xmlns:a16="http://schemas.microsoft.com/office/drawing/2014/main" xmlns="" id="{7ACF9595-B61E-4171-9D1C-1DCD56B5D426}"/>
              </a:ext>
            </a:extLst>
          </p:cNvPr>
          <p:cNvSpPr txBox="1"/>
          <p:nvPr/>
        </p:nvSpPr>
        <p:spPr>
          <a:xfrm>
            <a:off x="1617933" y="2834276"/>
            <a:ext cx="1146468" cy="369332"/>
          </a:xfrm>
          <a:prstGeom prst="rect">
            <a:avLst/>
          </a:prstGeom>
          <a:noFill/>
        </p:spPr>
        <p:txBody>
          <a:bodyPr wrap="none" rtlCol="0">
            <a:spAutoFit/>
          </a:bodyPr>
          <a:lstStyle/>
          <a:p>
            <a:r>
              <a:rPr lang="fr-CA" dirty="0"/>
              <a:t>Satellites</a:t>
            </a:r>
          </a:p>
        </p:txBody>
      </p:sp>
      <p:sp>
        <p:nvSpPr>
          <p:cNvPr id="14" name="ZoneTexte 13">
            <a:extLst>
              <a:ext uri="{FF2B5EF4-FFF2-40B4-BE49-F238E27FC236}">
                <a16:creationId xmlns:a16="http://schemas.microsoft.com/office/drawing/2014/main" xmlns="" id="{C6B10350-37DE-469D-9AE6-454B4BE793E1}"/>
              </a:ext>
            </a:extLst>
          </p:cNvPr>
          <p:cNvSpPr txBox="1"/>
          <p:nvPr/>
        </p:nvSpPr>
        <p:spPr>
          <a:xfrm>
            <a:off x="3790644" y="4504491"/>
            <a:ext cx="1404552" cy="369332"/>
          </a:xfrm>
          <a:prstGeom prst="rect">
            <a:avLst/>
          </a:prstGeom>
          <a:noFill/>
        </p:spPr>
        <p:txBody>
          <a:bodyPr wrap="none" rtlCol="0">
            <a:spAutoFit/>
          </a:bodyPr>
          <a:lstStyle/>
          <a:p>
            <a:r>
              <a:rPr lang="fr-CA" dirty="0"/>
              <a:t>Astronautes</a:t>
            </a:r>
          </a:p>
        </p:txBody>
      </p:sp>
      <p:sp>
        <p:nvSpPr>
          <p:cNvPr id="15" name="ZoneTexte 14">
            <a:extLst>
              <a:ext uri="{FF2B5EF4-FFF2-40B4-BE49-F238E27FC236}">
                <a16:creationId xmlns:a16="http://schemas.microsoft.com/office/drawing/2014/main" xmlns="" id="{7D87FA2E-A78F-4F53-AA73-5F56227245D9}"/>
              </a:ext>
            </a:extLst>
          </p:cNvPr>
          <p:cNvSpPr txBox="1"/>
          <p:nvPr/>
        </p:nvSpPr>
        <p:spPr>
          <a:xfrm>
            <a:off x="6757324" y="4129026"/>
            <a:ext cx="835485" cy="369332"/>
          </a:xfrm>
          <a:prstGeom prst="rect">
            <a:avLst/>
          </a:prstGeom>
          <a:noFill/>
        </p:spPr>
        <p:txBody>
          <a:bodyPr wrap="none" rtlCol="0">
            <a:spAutoFit/>
          </a:bodyPr>
          <a:lstStyle/>
          <a:p>
            <a:r>
              <a:rPr lang="fr-CA" dirty="0"/>
              <a:t>fusées</a:t>
            </a:r>
          </a:p>
        </p:txBody>
      </p:sp>
      <p:sp>
        <p:nvSpPr>
          <p:cNvPr id="9" name="ZoneTexte 8">
            <a:extLst>
              <a:ext uri="{FF2B5EF4-FFF2-40B4-BE49-F238E27FC236}">
                <a16:creationId xmlns:a16="http://schemas.microsoft.com/office/drawing/2014/main" xmlns="" id="{177BBAD9-BBD9-45C8-953B-750F6DAA7A9D}"/>
              </a:ext>
            </a:extLst>
          </p:cNvPr>
          <p:cNvSpPr txBox="1"/>
          <p:nvPr/>
        </p:nvSpPr>
        <p:spPr>
          <a:xfrm>
            <a:off x="2764401" y="5192864"/>
            <a:ext cx="1026243" cy="369332"/>
          </a:xfrm>
          <a:prstGeom prst="rect">
            <a:avLst/>
          </a:prstGeom>
          <a:noFill/>
        </p:spPr>
        <p:txBody>
          <a:bodyPr wrap="none" rtlCol="0">
            <a:spAutoFit/>
          </a:bodyPr>
          <a:lstStyle/>
          <a:p>
            <a:r>
              <a:rPr lang="fr-CA" dirty="0"/>
              <a:t>Courage</a:t>
            </a:r>
          </a:p>
        </p:txBody>
      </p:sp>
      <p:sp>
        <p:nvSpPr>
          <p:cNvPr id="11" name="ZoneTexte 10">
            <a:extLst>
              <a:ext uri="{FF2B5EF4-FFF2-40B4-BE49-F238E27FC236}">
                <a16:creationId xmlns:a16="http://schemas.microsoft.com/office/drawing/2014/main" xmlns="" id="{0E01875D-1420-4175-8DF2-8CF71AAE1FEE}"/>
              </a:ext>
            </a:extLst>
          </p:cNvPr>
          <p:cNvSpPr txBox="1"/>
          <p:nvPr/>
        </p:nvSpPr>
        <p:spPr>
          <a:xfrm>
            <a:off x="4466270" y="5320182"/>
            <a:ext cx="1239442" cy="369332"/>
          </a:xfrm>
          <a:prstGeom prst="rect">
            <a:avLst/>
          </a:prstGeom>
          <a:noFill/>
        </p:spPr>
        <p:txBody>
          <a:bodyPr wrap="none" rtlCol="0">
            <a:spAutoFit/>
          </a:bodyPr>
          <a:lstStyle/>
          <a:p>
            <a:r>
              <a:rPr lang="fr-CA" dirty="0"/>
              <a:t>Frontières</a:t>
            </a:r>
          </a:p>
        </p:txBody>
      </p:sp>
      <p:sp>
        <p:nvSpPr>
          <p:cNvPr id="16" name="ZoneTexte 15">
            <a:extLst>
              <a:ext uri="{FF2B5EF4-FFF2-40B4-BE49-F238E27FC236}">
                <a16:creationId xmlns:a16="http://schemas.microsoft.com/office/drawing/2014/main" xmlns="" id="{3DA94583-E166-4563-893A-A4F562D207C3}"/>
              </a:ext>
            </a:extLst>
          </p:cNvPr>
          <p:cNvSpPr txBox="1"/>
          <p:nvPr/>
        </p:nvSpPr>
        <p:spPr>
          <a:xfrm>
            <a:off x="2660977" y="3581400"/>
            <a:ext cx="1091966" cy="369332"/>
          </a:xfrm>
          <a:prstGeom prst="rect">
            <a:avLst/>
          </a:prstGeom>
          <a:noFill/>
        </p:spPr>
        <p:txBody>
          <a:bodyPr wrap="none" rtlCol="0">
            <a:spAutoFit/>
          </a:bodyPr>
          <a:lstStyle/>
          <a:p>
            <a:r>
              <a:rPr lang="fr-CA" dirty="0"/>
              <a:t>Artificiel</a:t>
            </a:r>
          </a:p>
        </p:txBody>
      </p:sp>
      <p:sp>
        <p:nvSpPr>
          <p:cNvPr id="17" name="ZoneTexte 16">
            <a:extLst>
              <a:ext uri="{FF2B5EF4-FFF2-40B4-BE49-F238E27FC236}">
                <a16:creationId xmlns:a16="http://schemas.microsoft.com/office/drawing/2014/main" xmlns="" id="{FEB64ED6-3307-48D3-9039-C816EA100A4C}"/>
              </a:ext>
            </a:extLst>
          </p:cNvPr>
          <p:cNvSpPr txBox="1"/>
          <p:nvPr/>
        </p:nvSpPr>
        <p:spPr>
          <a:xfrm>
            <a:off x="937298" y="3850898"/>
            <a:ext cx="1361270" cy="369332"/>
          </a:xfrm>
          <a:prstGeom prst="rect">
            <a:avLst/>
          </a:prstGeom>
          <a:noFill/>
        </p:spPr>
        <p:txBody>
          <a:bodyPr wrap="none" rtlCol="0">
            <a:spAutoFit/>
          </a:bodyPr>
          <a:lstStyle/>
          <a:p>
            <a:r>
              <a:rPr lang="fr-CA" dirty="0"/>
              <a:t>Exploration</a:t>
            </a:r>
          </a:p>
        </p:txBody>
      </p:sp>
      <p:sp>
        <p:nvSpPr>
          <p:cNvPr id="18" name="ZoneTexte 17">
            <a:extLst>
              <a:ext uri="{FF2B5EF4-FFF2-40B4-BE49-F238E27FC236}">
                <a16:creationId xmlns:a16="http://schemas.microsoft.com/office/drawing/2014/main" xmlns="" id="{84112C8E-2810-4059-B7AA-9653DEA0BEF2}"/>
              </a:ext>
            </a:extLst>
          </p:cNvPr>
          <p:cNvSpPr txBox="1"/>
          <p:nvPr/>
        </p:nvSpPr>
        <p:spPr>
          <a:xfrm>
            <a:off x="3228969" y="1775802"/>
            <a:ext cx="1064715" cy="369332"/>
          </a:xfrm>
          <a:prstGeom prst="rect">
            <a:avLst/>
          </a:prstGeom>
          <a:noFill/>
        </p:spPr>
        <p:txBody>
          <a:bodyPr wrap="none" rtlCol="0">
            <a:spAutoFit/>
          </a:bodyPr>
          <a:lstStyle/>
          <a:p>
            <a:r>
              <a:rPr lang="fr-CA" dirty="0"/>
              <a:t>Martiens</a:t>
            </a:r>
          </a:p>
        </p:txBody>
      </p:sp>
      <p:sp>
        <p:nvSpPr>
          <p:cNvPr id="20" name="ZoneTexte 19">
            <a:extLst>
              <a:ext uri="{FF2B5EF4-FFF2-40B4-BE49-F238E27FC236}">
                <a16:creationId xmlns:a16="http://schemas.microsoft.com/office/drawing/2014/main" xmlns="" id="{B2FFD3FA-7460-4254-9624-800D4994F39D}"/>
              </a:ext>
            </a:extLst>
          </p:cNvPr>
          <p:cNvSpPr txBox="1"/>
          <p:nvPr/>
        </p:nvSpPr>
        <p:spPr>
          <a:xfrm>
            <a:off x="7029703" y="1981363"/>
            <a:ext cx="737702" cy="369332"/>
          </a:xfrm>
          <a:prstGeom prst="rect">
            <a:avLst/>
          </a:prstGeom>
          <a:noFill/>
        </p:spPr>
        <p:txBody>
          <a:bodyPr wrap="none" rtlCol="0">
            <a:spAutoFit/>
          </a:bodyPr>
          <a:lstStyle/>
          <a:p>
            <a:r>
              <a:rPr lang="fr-CA" dirty="0"/>
              <a:t>Noire</a:t>
            </a:r>
          </a:p>
        </p:txBody>
      </p:sp>
      <p:sp>
        <p:nvSpPr>
          <p:cNvPr id="21" name="ZoneTexte 20">
            <a:extLst>
              <a:ext uri="{FF2B5EF4-FFF2-40B4-BE49-F238E27FC236}">
                <a16:creationId xmlns:a16="http://schemas.microsoft.com/office/drawing/2014/main" xmlns="" id="{A1A6BA2B-8371-46EC-AE0E-DF1FBCAED56F}"/>
              </a:ext>
            </a:extLst>
          </p:cNvPr>
          <p:cNvSpPr txBox="1"/>
          <p:nvPr/>
        </p:nvSpPr>
        <p:spPr>
          <a:xfrm>
            <a:off x="7592113" y="2994121"/>
            <a:ext cx="944489" cy="369332"/>
          </a:xfrm>
          <a:prstGeom prst="rect">
            <a:avLst/>
          </a:prstGeom>
          <a:noFill/>
        </p:spPr>
        <p:txBody>
          <a:bodyPr wrap="none" rtlCol="0">
            <a:spAutoFit/>
          </a:bodyPr>
          <a:lstStyle/>
          <a:p>
            <a:r>
              <a:rPr lang="fr-CA" dirty="0"/>
              <a:t>Brillant</a:t>
            </a:r>
          </a:p>
        </p:txBody>
      </p:sp>
      <p:sp>
        <p:nvSpPr>
          <p:cNvPr id="22" name="ZoneTexte 21">
            <a:extLst>
              <a:ext uri="{FF2B5EF4-FFF2-40B4-BE49-F238E27FC236}">
                <a16:creationId xmlns:a16="http://schemas.microsoft.com/office/drawing/2014/main" xmlns="" id="{2D282375-5BC6-4F49-A3AC-5E657934A3E0}"/>
              </a:ext>
            </a:extLst>
          </p:cNvPr>
          <p:cNvSpPr txBox="1"/>
          <p:nvPr/>
        </p:nvSpPr>
        <p:spPr>
          <a:xfrm>
            <a:off x="8084414" y="3942103"/>
            <a:ext cx="751872" cy="369332"/>
          </a:xfrm>
          <a:prstGeom prst="rect">
            <a:avLst/>
          </a:prstGeom>
          <a:noFill/>
        </p:spPr>
        <p:txBody>
          <a:bodyPr wrap="none" rtlCol="0">
            <a:spAutoFit/>
          </a:bodyPr>
          <a:lstStyle/>
          <a:p>
            <a:r>
              <a:rPr lang="fr-CA" dirty="0"/>
              <a:t>Russe</a:t>
            </a:r>
          </a:p>
        </p:txBody>
      </p:sp>
      <p:sp>
        <p:nvSpPr>
          <p:cNvPr id="23" name="ZoneTexte 22">
            <a:extLst>
              <a:ext uri="{FF2B5EF4-FFF2-40B4-BE49-F238E27FC236}">
                <a16:creationId xmlns:a16="http://schemas.microsoft.com/office/drawing/2014/main" xmlns="" id="{EFEEE284-5A8D-4008-8D55-DEE32573562A}"/>
              </a:ext>
            </a:extLst>
          </p:cNvPr>
          <p:cNvSpPr txBox="1"/>
          <p:nvPr/>
        </p:nvSpPr>
        <p:spPr>
          <a:xfrm>
            <a:off x="7489253" y="4648698"/>
            <a:ext cx="1105687" cy="369332"/>
          </a:xfrm>
          <a:prstGeom prst="rect">
            <a:avLst/>
          </a:prstGeom>
          <a:noFill/>
        </p:spPr>
        <p:txBody>
          <a:bodyPr wrap="none" rtlCol="0">
            <a:spAutoFit/>
          </a:bodyPr>
          <a:lstStyle/>
          <a:p>
            <a:r>
              <a:rPr lang="fr-CA" dirty="0"/>
              <a:t>Star Trek</a:t>
            </a:r>
          </a:p>
        </p:txBody>
      </p:sp>
      <p:sp>
        <p:nvSpPr>
          <p:cNvPr id="26" name="ZoneTexte 25">
            <a:extLst>
              <a:ext uri="{FF2B5EF4-FFF2-40B4-BE49-F238E27FC236}">
                <a16:creationId xmlns:a16="http://schemas.microsoft.com/office/drawing/2014/main" xmlns="" id="{65DF2E4E-C101-4F29-9720-E57318BB550E}"/>
              </a:ext>
            </a:extLst>
          </p:cNvPr>
          <p:cNvSpPr txBox="1"/>
          <p:nvPr/>
        </p:nvSpPr>
        <p:spPr>
          <a:xfrm>
            <a:off x="4831434" y="1711432"/>
            <a:ext cx="509114" cy="369332"/>
          </a:xfrm>
          <a:prstGeom prst="rect">
            <a:avLst/>
          </a:prstGeom>
          <a:noFill/>
        </p:spPr>
        <p:txBody>
          <a:bodyPr wrap="none" rtlCol="0">
            <a:spAutoFit/>
          </a:bodyPr>
          <a:lstStyle/>
          <a:p>
            <a:r>
              <a:rPr lang="fr-CA" dirty="0"/>
              <a:t>Vie</a:t>
            </a:r>
          </a:p>
        </p:txBody>
      </p:sp>
      <p:cxnSp>
        <p:nvCxnSpPr>
          <p:cNvPr id="5" name="Connecteur droit 4">
            <a:extLst>
              <a:ext uri="{FF2B5EF4-FFF2-40B4-BE49-F238E27FC236}">
                <a16:creationId xmlns:a16="http://schemas.microsoft.com/office/drawing/2014/main" xmlns="" id="{69060A97-E976-4284-A537-F66B96EC7922}"/>
              </a:ext>
            </a:extLst>
          </p:cNvPr>
          <p:cNvCxnSpPr>
            <a:cxnSpLocks/>
          </p:cNvCxnSpPr>
          <p:nvPr/>
        </p:nvCxnSpPr>
        <p:spPr>
          <a:xfrm flipH="1" flipV="1">
            <a:off x="4846932" y="2671267"/>
            <a:ext cx="490944" cy="221736"/>
          </a:xfrm>
          <a:prstGeom prst="line">
            <a:avLst/>
          </a:prstGeom>
        </p:spPr>
        <p:style>
          <a:lnRef idx="2">
            <a:schemeClr val="accent2"/>
          </a:lnRef>
          <a:fillRef idx="0">
            <a:schemeClr val="accent2"/>
          </a:fillRef>
          <a:effectRef idx="1">
            <a:schemeClr val="accent2"/>
          </a:effectRef>
          <a:fontRef idx="minor">
            <a:schemeClr val="tx1"/>
          </a:fontRef>
        </p:style>
      </p:cxnSp>
      <p:cxnSp>
        <p:nvCxnSpPr>
          <p:cNvPr id="27" name="Connecteur droit 26">
            <a:extLst>
              <a:ext uri="{FF2B5EF4-FFF2-40B4-BE49-F238E27FC236}">
                <a16:creationId xmlns:a16="http://schemas.microsoft.com/office/drawing/2014/main" xmlns="" id="{C2E69F30-08A2-451F-B23A-5AC09EE47D24}"/>
              </a:ext>
            </a:extLst>
          </p:cNvPr>
          <p:cNvCxnSpPr>
            <a:cxnSpLocks/>
          </p:cNvCxnSpPr>
          <p:nvPr/>
        </p:nvCxnSpPr>
        <p:spPr>
          <a:xfrm flipV="1">
            <a:off x="4743615" y="2117847"/>
            <a:ext cx="294259" cy="266142"/>
          </a:xfrm>
          <a:prstGeom prst="line">
            <a:avLst/>
          </a:prstGeom>
        </p:spPr>
        <p:style>
          <a:lnRef idx="2">
            <a:schemeClr val="accent2"/>
          </a:lnRef>
          <a:fillRef idx="0">
            <a:schemeClr val="accent2"/>
          </a:fillRef>
          <a:effectRef idx="1">
            <a:schemeClr val="accent2"/>
          </a:effectRef>
          <a:fontRef idx="minor">
            <a:schemeClr val="tx1"/>
          </a:fontRef>
        </p:style>
      </p:cxnSp>
      <p:cxnSp>
        <p:nvCxnSpPr>
          <p:cNvPr id="28" name="Connecteur droit 27">
            <a:extLst>
              <a:ext uri="{FF2B5EF4-FFF2-40B4-BE49-F238E27FC236}">
                <a16:creationId xmlns:a16="http://schemas.microsoft.com/office/drawing/2014/main" xmlns="" id="{2634DCB7-13D6-498A-8F25-4856E2502C81}"/>
              </a:ext>
            </a:extLst>
          </p:cNvPr>
          <p:cNvCxnSpPr>
            <a:cxnSpLocks/>
          </p:cNvCxnSpPr>
          <p:nvPr/>
        </p:nvCxnSpPr>
        <p:spPr>
          <a:xfrm flipH="1" flipV="1">
            <a:off x="3975326" y="2144718"/>
            <a:ext cx="490944" cy="221736"/>
          </a:xfrm>
          <a:prstGeom prst="line">
            <a:avLst/>
          </a:prstGeom>
        </p:spPr>
        <p:style>
          <a:lnRef idx="2">
            <a:schemeClr val="accent2"/>
          </a:lnRef>
          <a:fillRef idx="0">
            <a:schemeClr val="accent2"/>
          </a:fillRef>
          <a:effectRef idx="1">
            <a:schemeClr val="accent2"/>
          </a:effectRef>
          <a:fontRef idx="minor">
            <a:schemeClr val="tx1"/>
          </a:fontRef>
        </p:style>
      </p:cxnSp>
      <p:cxnSp>
        <p:nvCxnSpPr>
          <p:cNvPr id="29" name="Connecteur droit 28">
            <a:extLst>
              <a:ext uri="{FF2B5EF4-FFF2-40B4-BE49-F238E27FC236}">
                <a16:creationId xmlns:a16="http://schemas.microsoft.com/office/drawing/2014/main" xmlns="" id="{EB7D5B4E-E5B6-4C41-9B23-A2AFDDF71315}"/>
              </a:ext>
            </a:extLst>
          </p:cNvPr>
          <p:cNvCxnSpPr>
            <a:cxnSpLocks/>
          </p:cNvCxnSpPr>
          <p:nvPr/>
        </p:nvCxnSpPr>
        <p:spPr>
          <a:xfrm flipH="1">
            <a:off x="6880995" y="2383989"/>
            <a:ext cx="396773" cy="184002"/>
          </a:xfrm>
          <a:prstGeom prst="line">
            <a:avLst/>
          </a:prstGeom>
        </p:spPr>
        <p:style>
          <a:lnRef idx="2">
            <a:schemeClr val="accent2"/>
          </a:lnRef>
          <a:fillRef idx="0">
            <a:schemeClr val="accent2"/>
          </a:fillRef>
          <a:effectRef idx="1">
            <a:schemeClr val="accent2"/>
          </a:effectRef>
          <a:fontRef idx="minor">
            <a:schemeClr val="tx1"/>
          </a:fontRef>
        </p:style>
      </p:cxnSp>
      <p:cxnSp>
        <p:nvCxnSpPr>
          <p:cNvPr id="30" name="Connecteur droit 29">
            <a:extLst>
              <a:ext uri="{FF2B5EF4-FFF2-40B4-BE49-F238E27FC236}">
                <a16:creationId xmlns:a16="http://schemas.microsoft.com/office/drawing/2014/main" xmlns="" id="{5DE2AC77-8DB0-4496-96CB-3C9E6D7B0869}"/>
              </a:ext>
            </a:extLst>
          </p:cNvPr>
          <p:cNvCxnSpPr>
            <a:cxnSpLocks/>
            <a:stCxn id="3" idx="2"/>
          </p:cNvCxnSpPr>
          <p:nvPr/>
        </p:nvCxnSpPr>
        <p:spPr>
          <a:xfrm flipH="1">
            <a:off x="6242844" y="2948184"/>
            <a:ext cx="597144" cy="213952"/>
          </a:xfrm>
          <a:prstGeom prst="line">
            <a:avLst/>
          </a:prstGeom>
        </p:spPr>
        <p:style>
          <a:lnRef idx="2">
            <a:schemeClr val="accent2"/>
          </a:lnRef>
          <a:fillRef idx="0">
            <a:schemeClr val="accent2"/>
          </a:fillRef>
          <a:effectRef idx="1">
            <a:schemeClr val="accent2"/>
          </a:effectRef>
          <a:fontRef idx="minor">
            <a:schemeClr val="tx1"/>
          </a:fontRef>
        </p:style>
      </p:cxnSp>
      <p:cxnSp>
        <p:nvCxnSpPr>
          <p:cNvPr id="31" name="Connecteur droit 30">
            <a:extLst>
              <a:ext uri="{FF2B5EF4-FFF2-40B4-BE49-F238E27FC236}">
                <a16:creationId xmlns:a16="http://schemas.microsoft.com/office/drawing/2014/main" xmlns="" id="{7AF499C1-EEE1-4EAE-8A41-3CD1F1214E4A}"/>
              </a:ext>
            </a:extLst>
          </p:cNvPr>
          <p:cNvCxnSpPr>
            <a:cxnSpLocks/>
          </p:cNvCxnSpPr>
          <p:nvPr/>
        </p:nvCxnSpPr>
        <p:spPr>
          <a:xfrm flipH="1" flipV="1">
            <a:off x="7101169" y="2908074"/>
            <a:ext cx="490944" cy="221736"/>
          </a:xfrm>
          <a:prstGeom prst="line">
            <a:avLst/>
          </a:prstGeom>
        </p:spPr>
        <p:style>
          <a:lnRef idx="2">
            <a:schemeClr val="accent2"/>
          </a:lnRef>
          <a:fillRef idx="0">
            <a:schemeClr val="accent2"/>
          </a:fillRef>
          <a:effectRef idx="1">
            <a:schemeClr val="accent2"/>
          </a:effectRef>
          <a:fontRef idx="minor">
            <a:schemeClr val="tx1"/>
          </a:fontRef>
        </p:style>
      </p:cxnSp>
      <p:cxnSp>
        <p:nvCxnSpPr>
          <p:cNvPr id="32" name="Connecteur droit 31">
            <a:extLst>
              <a:ext uri="{FF2B5EF4-FFF2-40B4-BE49-F238E27FC236}">
                <a16:creationId xmlns:a16="http://schemas.microsoft.com/office/drawing/2014/main" xmlns="" id="{84E42D0F-BC8B-43F5-BFAE-4B0CC7F7890F}"/>
              </a:ext>
            </a:extLst>
          </p:cNvPr>
          <p:cNvCxnSpPr>
            <a:cxnSpLocks/>
          </p:cNvCxnSpPr>
          <p:nvPr/>
        </p:nvCxnSpPr>
        <p:spPr>
          <a:xfrm flipH="1" flipV="1">
            <a:off x="6205645" y="3950732"/>
            <a:ext cx="490944" cy="221736"/>
          </a:xfrm>
          <a:prstGeom prst="line">
            <a:avLst/>
          </a:prstGeom>
        </p:spPr>
        <p:style>
          <a:lnRef idx="2">
            <a:schemeClr val="accent2"/>
          </a:lnRef>
          <a:fillRef idx="0">
            <a:schemeClr val="accent2"/>
          </a:fillRef>
          <a:effectRef idx="1">
            <a:schemeClr val="accent2"/>
          </a:effectRef>
          <a:fontRef idx="minor">
            <a:schemeClr val="tx1"/>
          </a:fontRef>
        </p:style>
      </p:cxnSp>
      <p:cxnSp>
        <p:nvCxnSpPr>
          <p:cNvPr id="35" name="Connecteur droit 34">
            <a:extLst>
              <a:ext uri="{FF2B5EF4-FFF2-40B4-BE49-F238E27FC236}">
                <a16:creationId xmlns:a16="http://schemas.microsoft.com/office/drawing/2014/main" xmlns="" id="{8C2C11EE-ED52-4422-A7F6-49F4C15CA90C}"/>
              </a:ext>
            </a:extLst>
          </p:cNvPr>
          <p:cNvCxnSpPr>
            <a:cxnSpLocks/>
          </p:cNvCxnSpPr>
          <p:nvPr/>
        </p:nvCxnSpPr>
        <p:spPr>
          <a:xfrm flipH="1" flipV="1">
            <a:off x="7300815" y="4461288"/>
            <a:ext cx="490944" cy="221736"/>
          </a:xfrm>
          <a:prstGeom prst="line">
            <a:avLst/>
          </a:prstGeom>
        </p:spPr>
        <p:style>
          <a:lnRef idx="2">
            <a:schemeClr val="accent2"/>
          </a:lnRef>
          <a:fillRef idx="0">
            <a:schemeClr val="accent2"/>
          </a:fillRef>
          <a:effectRef idx="1">
            <a:schemeClr val="accent2"/>
          </a:effectRef>
          <a:fontRef idx="minor">
            <a:schemeClr val="tx1"/>
          </a:fontRef>
        </p:style>
      </p:cxnSp>
      <p:cxnSp>
        <p:nvCxnSpPr>
          <p:cNvPr id="36" name="Connecteur droit 35">
            <a:extLst>
              <a:ext uri="{FF2B5EF4-FFF2-40B4-BE49-F238E27FC236}">
                <a16:creationId xmlns:a16="http://schemas.microsoft.com/office/drawing/2014/main" xmlns="" id="{FD9A8491-EBFF-4DAC-9508-93867028426D}"/>
              </a:ext>
            </a:extLst>
          </p:cNvPr>
          <p:cNvCxnSpPr>
            <a:cxnSpLocks/>
            <a:stCxn id="22" idx="1"/>
            <a:endCxn id="15" idx="3"/>
          </p:cNvCxnSpPr>
          <p:nvPr/>
        </p:nvCxnSpPr>
        <p:spPr>
          <a:xfrm flipH="1">
            <a:off x="7592809" y="4126769"/>
            <a:ext cx="491605" cy="186923"/>
          </a:xfrm>
          <a:prstGeom prst="line">
            <a:avLst/>
          </a:prstGeom>
        </p:spPr>
        <p:style>
          <a:lnRef idx="2">
            <a:schemeClr val="accent2"/>
          </a:lnRef>
          <a:fillRef idx="0">
            <a:schemeClr val="accent2"/>
          </a:fillRef>
          <a:effectRef idx="1">
            <a:schemeClr val="accent2"/>
          </a:effectRef>
          <a:fontRef idx="minor">
            <a:schemeClr val="tx1"/>
          </a:fontRef>
        </p:style>
      </p:cxnSp>
      <p:cxnSp>
        <p:nvCxnSpPr>
          <p:cNvPr id="42" name="Connecteur droit 41">
            <a:extLst>
              <a:ext uri="{FF2B5EF4-FFF2-40B4-BE49-F238E27FC236}">
                <a16:creationId xmlns:a16="http://schemas.microsoft.com/office/drawing/2014/main" xmlns="" id="{01D79B7D-65E9-4280-AEEF-9541B3EA0C05}"/>
              </a:ext>
            </a:extLst>
          </p:cNvPr>
          <p:cNvCxnSpPr>
            <a:cxnSpLocks/>
          </p:cNvCxnSpPr>
          <p:nvPr/>
        </p:nvCxnSpPr>
        <p:spPr>
          <a:xfrm flipV="1">
            <a:off x="3483226" y="4873823"/>
            <a:ext cx="430154" cy="403725"/>
          </a:xfrm>
          <a:prstGeom prst="line">
            <a:avLst/>
          </a:prstGeom>
        </p:spPr>
        <p:style>
          <a:lnRef idx="2">
            <a:schemeClr val="accent2"/>
          </a:lnRef>
          <a:fillRef idx="0">
            <a:schemeClr val="accent2"/>
          </a:fillRef>
          <a:effectRef idx="1">
            <a:schemeClr val="accent2"/>
          </a:effectRef>
          <a:fontRef idx="minor">
            <a:schemeClr val="tx1"/>
          </a:fontRef>
        </p:style>
      </p:cxnSp>
      <p:cxnSp>
        <p:nvCxnSpPr>
          <p:cNvPr id="43" name="Connecteur droit 42">
            <a:extLst>
              <a:ext uri="{FF2B5EF4-FFF2-40B4-BE49-F238E27FC236}">
                <a16:creationId xmlns:a16="http://schemas.microsoft.com/office/drawing/2014/main" xmlns="" id="{9A348FAC-D683-4848-A93A-5E6DAC3EC446}"/>
              </a:ext>
            </a:extLst>
          </p:cNvPr>
          <p:cNvCxnSpPr>
            <a:cxnSpLocks/>
          </p:cNvCxnSpPr>
          <p:nvPr/>
        </p:nvCxnSpPr>
        <p:spPr>
          <a:xfrm flipV="1">
            <a:off x="4574234" y="4172468"/>
            <a:ext cx="400690" cy="359748"/>
          </a:xfrm>
          <a:prstGeom prst="line">
            <a:avLst/>
          </a:prstGeom>
        </p:spPr>
        <p:style>
          <a:lnRef idx="2">
            <a:schemeClr val="accent2"/>
          </a:lnRef>
          <a:fillRef idx="0">
            <a:schemeClr val="accent2"/>
          </a:fillRef>
          <a:effectRef idx="1">
            <a:schemeClr val="accent2"/>
          </a:effectRef>
          <a:fontRef idx="minor">
            <a:schemeClr val="tx1"/>
          </a:fontRef>
        </p:style>
      </p:cxnSp>
      <p:cxnSp>
        <p:nvCxnSpPr>
          <p:cNvPr id="46" name="Connecteur droit 45">
            <a:extLst>
              <a:ext uri="{FF2B5EF4-FFF2-40B4-BE49-F238E27FC236}">
                <a16:creationId xmlns:a16="http://schemas.microsoft.com/office/drawing/2014/main" xmlns="" id="{65D7ACCB-B8FD-498D-B21C-749C08B2262E}"/>
              </a:ext>
            </a:extLst>
          </p:cNvPr>
          <p:cNvCxnSpPr>
            <a:cxnSpLocks/>
          </p:cNvCxnSpPr>
          <p:nvPr/>
        </p:nvCxnSpPr>
        <p:spPr>
          <a:xfrm flipH="1" flipV="1">
            <a:off x="3915140" y="3755509"/>
            <a:ext cx="859439" cy="33229"/>
          </a:xfrm>
          <a:prstGeom prst="line">
            <a:avLst/>
          </a:prstGeom>
        </p:spPr>
        <p:style>
          <a:lnRef idx="2">
            <a:schemeClr val="accent2"/>
          </a:lnRef>
          <a:fillRef idx="0">
            <a:schemeClr val="accent2"/>
          </a:fillRef>
          <a:effectRef idx="1">
            <a:schemeClr val="accent2"/>
          </a:effectRef>
          <a:fontRef idx="minor">
            <a:schemeClr val="tx1"/>
          </a:fontRef>
        </p:style>
      </p:cxnSp>
      <p:cxnSp>
        <p:nvCxnSpPr>
          <p:cNvPr id="47" name="Connecteur droit 46">
            <a:extLst>
              <a:ext uri="{FF2B5EF4-FFF2-40B4-BE49-F238E27FC236}">
                <a16:creationId xmlns:a16="http://schemas.microsoft.com/office/drawing/2014/main" xmlns="" id="{A0408365-CB98-45B2-833D-02226D1DF2B7}"/>
              </a:ext>
            </a:extLst>
          </p:cNvPr>
          <p:cNvCxnSpPr>
            <a:cxnSpLocks/>
            <a:stCxn id="11" idx="0"/>
          </p:cNvCxnSpPr>
          <p:nvPr/>
        </p:nvCxnSpPr>
        <p:spPr>
          <a:xfrm flipH="1" flipV="1">
            <a:off x="4974925" y="4929510"/>
            <a:ext cx="111066" cy="390672"/>
          </a:xfrm>
          <a:prstGeom prst="line">
            <a:avLst/>
          </a:prstGeom>
        </p:spPr>
        <p:style>
          <a:lnRef idx="2">
            <a:schemeClr val="accent2"/>
          </a:lnRef>
          <a:fillRef idx="0">
            <a:schemeClr val="accent2"/>
          </a:fillRef>
          <a:effectRef idx="1">
            <a:schemeClr val="accent2"/>
          </a:effectRef>
          <a:fontRef idx="minor">
            <a:schemeClr val="tx1"/>
          </a:fontRef>
        </p:style>
      </p:cxnSp>
      <p:cxnSp>
        <p:nvCxnSpPr>
          <p:cNvPr id="51" name="Connecteur droit 50">
            <a:extLst>
              <a:ext uri="{FF2B5EF4-FFF2-40B4-BE49-F238E27FC236}">
                <a16:creationId xmlns:a16="http://schemas.microsoft.com/office/drawing/2014/main" xmlns="" id="{67845A97-379B-41E8-BCD5-A53A3A812CF0}"/>
              </a:ext>
            </a:extLst>
          </p:cNvPr>
          <p:cNvCxnSpPr>
            <a:cxnSpLocks/>
          </p:cNvCxnSpPr>
          <p:nvPr/>
        </p:nvCxnSpPr>
        <p:spPr>
          <a:xfrm flipH="1" flipV="1">
            <a:off x="2538484" y="3203608"/>
            <a:ext cx="590543" cy="352629"/>
          </a:xfrm>
          <a:prstGeom prst="line">
            <a:avLst/>
          </a:prstGeom>
        </p:spPr>
        <p:style>
          <a:lnRef idx="2">
            <a:schemeClr val="accent2"/>
          </a:lnRef>
          <a:fillRef idx="0">
            <a:schemeClr val="accent2"/>
          </a:fillRef>
          <a:effectRef idx="1">
            <a:schemeClr val="accent2"/>
          </a:effectRef>
          <a:fontRef idx="minor">
            <a:schemeClr val="tx1"/>
          </a:fontRef>
        </p:style>
      </p:cxnSp>
      <p:cxnSp>
        <p:nvCxnSpPr>
          <p:cNvPr id="52" name="Connecteur droit 51">
            <a:extLst>
              <a:ext uri="{FF2B5EF4-FFF2-40B4-BE49-F238E27FC236}">
                <a16:creationId xmlns:a16="http://schemas.microsoft.com/office/drawing/2014/main" xmlns="" id="{048C0B4B-302C-4A84-921E-FE1E782C78E2}"/>
              </a:ext>
            </a:extLst>
          </p:cNvPr>
          <p:cNvCxnSpPr>
            <a:cxnSpLocks/>
            <a:stCxn id="17" idx="3"/>
          </p:cNvCxnSpPr>
          <p:nvPr/>
        </p:nvCxnSpPr>
        <p:spPr>
          <a:xfrm flipV="1">
            <a:off x="2298568" y="3950734"/>
            <a:ext cx="713538" cy="84830"/>
          </a:xfrm>
          <a:prstGeom prst="line">
            <a:avLst/>
          </a:prstGeom>
        </p:spPr>
        <p:style>
          <a:lnRef idx="2">
            <a:schemeClr val="accent2"/>
          </a:lnRef>
          <a:fillRef idx="0">
            <a:schemeClr val="accent2"/>
          </a:fillRef>
          <a:effectRef idx="1">
            <a:schemeClr val="accent2"/>
          </a:effectRef>
          <a:fontRef idx="minor">
            <a:schemeClr val="tx1"/>
          </a:fontRef>
        </p:style>
      </p:cxnSp>
      <p:sp>
        <p:nvSpPr>
          <p:cNvPr id="56" name="ZoneTexte 55">
            <a:extLst>
              <a:ext uri="{FF2B5EF4-FFF2-40B4-BE49-F238E27FC236}">
                <a16:creationId xmlns:a16="http://schemas.microsoft.com/office/drawing/2014/main" xmlns="" id="{23D228B6-EB97-4A95-BB4E-0315BAE3FFC7}"/>
              </a:ext>
            </a:extLst>
          </p:cNvPr>
          <p:cNvSpPr txBox="1"/>
          <p:nvPr/>
        </p:nvSpPr>
        <p:spPr>
          <a:xfrm>
            <a:off x="8876190" y="3010590"/>
            <a:ext cx="1164101" cy="369332"/>
          </a:xfrm>
          <a:prstGeom prst="rect">
            <a:avLst/>
          </a:prstGeom>
          <a:noFill/>
        </p:spPr>
        <p:txBody>
          <a:bodyPr wrap="none" rtlCol="0">
            <a:spAutoFit/>
          </a:bodyPr>
          <a:lstStyle/>
          <a:p>
            <a:r>
              <a:rPr lang="fr-CA" dirty="0"/>
              <a:t>paillettes</a:t>
            </a:r>
          </a:p>
        </p:txBody>
      </p:sp>
      <p:cxnSp>
        <p:nvCxnSpPr>
          <p:cNvPr id="58" name="Connecteur droit 57">
            <a:extLst>
              <a:ext uri="{FF2B5EF4-FFF2-40B4-BE49-F238E27FC236}">
                <a16:creationId xmlns:a16="http://schemas.microsoft.com/office/drawing/2014/main" xmlns="" id="{271086A4-A80E-4D60-979C-76578EA2D2E6}"/>
              </a:ext>
            </a:extLst>
          </p:cNvPr>
          <p:cNvCxnSpPr>
            <a:cxnSpLocks/>
            <a:stCxn id="21" idx="3"/>
            <a:endCxn id="56" idx="1"/>
          </p:cNvCxnSpPr>
          <p:nvPr/>
        </p:nvCxnSpPr>
        <p:spPr>
          <a:xfrm>
            <a:off x="8536602" y="3178787"/>
            <a:ext cx="339588" cy="16469"/>
          </a:xfrm>
          <a:prstGeom prst="line">
            <a:avLst/>
          </a:prstGeom>
        </p:spPr>
        <p:style>
          <a:lnRef idx="2">
            <a:schemeClr val="accent2"/>
          </a:lnRef>
          <a:fillRef idx="0">
            <a:schemeClr val="accent2"/>
          </a:fillRef>
          <a:effectRef idx="1">
            <a:schemeClr val="accent2"/>
          </a:effectRef>
          <a:fontRef idx="minor">
            <a:schemeClr val="tx1"/>
          </a:fontRef>
        </p:style>
      </p:cxnSp>
      <p:cxnSp>
        <p:nvCxnSpPr>
          <p:cNvPr id="63" name="Connecteur droit 62">
            <a:extLst>
              <a:ext uri="{FF2B5EF4-FFF2-40B4-BE49-F238E27FC236}">
                <a16:creationId xmlns:a16="http://schemas.microsoft.com/office/drawing/2014/main" xmlns="" id="{B21CC895-199B-49E1-8DB2-8BA711F69C41}"/>
              </a:ext>
            </a:extLst>
          </p:cNvPr>
          <p:cNvCxnSpPr>
            <a:cxnSpLocks/>
          </p:cNvCxnSpPr>
          <p:nvPr/>
        </p:nvCxnSpPr>
        <p:spPr>
          <a:xfrm>
            <a:off x="8836286" y="4126769"/>
            <a:ext cx="491605" cy="0"/>
          </a:xfrm>
          <a:prstGeom prst="line">
            <a:avLst/>
          </a:prstGeom>
        </p:spPr>
        <p:style>
          <a:lnRef idx="2">
            <a:schemeClr val="accent2"/>
          </a:lnRef>
          <a:fillRef idx="0">
            <a:schemeClr val="accent2"/>
          </a:fillRef>
          <a:effectRef idx="1">
            <a:schemeClr val="accent2"/>
          </a:effectRef>
          <a:fontRef idx="minor">
            <a:schemeClr val="tx1"/>
          </a:fontRef>
        </p:style>
      </p:cxnSp>
      <p:sp>
        <p:nvSpPr>
          <p:cNvPr id="65" name="ZoneTexte 64">
            <a:extLst>
              <a:ext uri="{FF2B5EF4-FFF2-40B4-BE49-F238E27FC236}">
                <a16:creationId xmlns:a16="http://schemas.microsoft.com/office/drawing/2014/main" xmlns="" id="{6FC8121D-36CD-4DBA-898A-2D837ABFC2E9}"/>
              </a:ext>
            </a:extLst>
          </p:cNvPr>
          <p:cNvSpPr txBox="1"/>
          <p:nvPr/>
        </p:nvSpPr>
        <p:spPr>
          <a:xfrm>
            <a:off x="9369187" y="3942103"/>
            <a:ext cx="1074333" cy="369332"/>
          </a:xfrm>
          <a:prstGeom prst="rect">
            <a:avLst/>
          </a:prstGeom>
          <a:noFill/>
        </p:spPr>
        <p:txBody>
          <a:bodyPr wrap="none" rtlCol="0">
            <a:spAutoFit/>
          </a:bodyPr>
          <a:lstStyle/>
          <a:p>
            <a:r>
              <a:rPr lang="fr-CA" dirty="0"/>
              <a:t>Spoutnik</a:t>
            </a:r>
          </a:p>
        </p:txBody>
      </p:sp>
      <p:sp>
        <p:nvSpPr>
          <p:cNvPr id="66" name="ZoneTexte 65">
            <a:extLst>
              <a:ext uri="{FF2B5EF4-FFF2-40B4-BE49-F238E27FC236}">
                <a16:creationId xmlns:a16="http://schemas.microsoft.com/office/drawing/2014/main" xmlns="" id="{135C1A52-3625-41C1-9E2A-F462BBBD959A}"/>
              </a:ext>
            </a:extLst>
          </p:cNvPr>
          <p:cNvSpPr txBox="1"/>
          <p:nvPr/>
        </p:nvSpPr>
        <p:spPr>
          <a:xfrm>
            <a:off x="6839987" y="5290539"/>
            <a:ext cx="1324402" cy="369332"/>
          </a:xfrm>
          <a:prstGeom prst="rect">
            <a:avLst/>
          </a:prstGeom>
          <a:noFill/>
        </p:spPr>
        <p:txBody>
          <a:bodyPr wrap="none" rtlCol="0">
            <a:spAutoFit/>
          </a:bodyPr>
          <a:lstStyle/>
          <a:p>
            <a:r>
              <a:rPr lang="fr-CA" dirty="0"/>
              <a:t>Salutations</a:t>
            </a:r>
          </a:p>
        </p:txBody>
      </p:sp>
      <p:cxnSp>
        <p:nvCxnSpPr>
          <p:cNvPr id="67" name="Connecteur droit 66">
            <a:extLst>
              <a:ext uri="{FF2B5EF4-FFF2-40B4-BE49-F238E27FC236}">
                <a16:creationId xmlns:a16="http://schemas.microsoft.com/office/drawing/2014/main" xmlns="" id="{61844E24-93C1-4517-B216-6544FFA08E97}"/>
              </a:ext>
            </a:extLst>
          </p:cNvPr>
          <p:cNvCxnSpPr>
            <a:cxnSpLocks/>
          </p:cNvCxnSpPr>
          <p:nvPr/>
        </p:nvCxnSpPr>
        <p:spPr>
          <a:xfrm flipH="1">
            <a:off x="7430356" y="5063050"/>
            <a:ext cx="537795" cy="210640"/>
          </a:xfrm>
          <a:prstGeom prst="line">
            <a:avLst/>
          </a:prstGeom>
        </p:spPr>
        <p:style>
          <a:lnRef idx="2">
            <a:schemeClr val="accent2"/>
          </a:lnRef>
          <a:fillRef idx="0">
            <a:schemeClr val="accent2"/>
          </a:fillRef>
          <a:effectRef idx="1">
            <a:schemeClr val="accent2"/>
          </a:effectRef>
          <a:fontRef idx="minor">
            <a:schemeClr val="tx1"/>
          </a:fontRef>
        </p:style>
      </p:cxnSp>
      <p:cxnSp>
        <p:nvCxnSpPr>
          <p:cNvPr id="70" name="Connecteur droit 69">
            <a:extLst>
              <a:ext uri="{FF2B5EF4-FFF2-40B4-BE49-F238E27FC236}">
                <a16:creationId xmlns:a16="http://schemas.microsoft.com/office/drawing/2014/main" xmlns="" id="{0979F553-4FC7-4F03-88ED-5EBB724CE212}"/>
              </a:ext>
            </a:extLst>
          </p:cNvPr>
          <p:cNvCxnSpPr>
            <a:cxnSpLocks/>
          </p:cNvCxnSpPr>
          <p:nvPr/>
        </p:nvCxnSpPr>
        <p:spPr>
          <a:xfrm flipH="1">
            <a:off x="3219919" y="3958823"/>
            <a:ext cx="38775" cy="303804"/>
          </a:xfrm>
          <a:prstGeom prst="line">
            <a:avLst/>
          </a:prstGeom>
        </p:spPr>
        <p:style>
          <a:lnRef idx="2">
            <a:schemeClr val="accent2"/>
          </a:lnRef>
          <a:fillRef idx="0">
            <a:schemeClr val="accent2"/>
          </a:fillRef>
          <a:effectRef idx="1">
            <a:schemeClr val="accent2"/>
          </a:effectRef>
          <a:fontRef idx="minor">
            <a:schemeClr val="tx1"/>
          </a:fontRef>
        </p:style>
      </p:cxnSp>
      <p:sp>
        <p:nvSpPr>
          <p:cNvPr id="73" name="ZoneTexte 72">
            <a:extLst>
              <a:ext uri="{FF2B5EF4-FFF2-40B4-BE49-F238E27FC236}">
                <a16:creationId xmlns:a16="http://schemas.microsoft.com/office/drawing/2014/main" xmlns="" id="{2A07337F-F28B-4DAB-9B61-FD4CBA7EB01A}"/>
              </a:ext>
            </a:extLst>
          </p:cNvPr>
          <p:cNvSpPr txBox="1"/>
          <p:nvPr/>
        </p:nvSpPr>
        <p:spPr>
          <a:xfrm>
            <a:off x="2371431" y="4328526"/>
            <a:ext cx="1402948" cy="369332"/>
          </a:xfrm>
          <a:prstGeom prst="rect">
            <a:avLst/>
          </a:prstGeom>
          <a:noFill/>
        </p:spPr>
        <p:txBody>
          <a:bodyPr wrap="none" rtlCol="0">
            <a:spAutoFit/>
          </a:bodyPr>
          <a:lstStyle/>
          <a:p>
            <a:r>
              <a:rPr lang="fr-CA" dirty="0"/>
              <a:t>Intelligence</a:t>
            </a:r>
          </a:p>
        </p:txBody>
      </p:sp>
      <p:sp>
        <p:nvSpPr>
          <p:cNvPr id="4" name="ZoneTexte 3">
            <a:extLst>
              <a:ext uri="{FF2B5EF4-FFF2-40B4-BE49-F238E27FC236}">
                <a16:creationId xmlns:a16="http://schemas.microsoft.com/office/drawing/2014/main" xmlns="" id="{4D4F07F9-E02D-40FA-9C11-CD0BDEC0EB34}"/>
              </a:ext>
            </a:extLst>
          </p:cNvPr>
          <p:cNvSpPr txBox="1"/>
          <p:nvPr/>
        </p:nvSpPr>
        <p:spPr>
          <a:xfrm>
            <a:off x="1493869" y="5061062"/>
            <a:ext cx="678391" cy="369332"/>
          </a:xfrm>
          <a:prstGeom prst="rect">
            <a:avLst/>
          </a:prstGeom>
          <a:noFill/>
        </p:spPr>
        <p:txBody>
          <a:bodyPr wrap="none" rtlCol="0">
            <a:spAutoFit/>
          </a:bodyPr>
          <a:lstStyle/>
          <a:p>
            <a:r>
              <a:rPr lang="fr-CA" dirty="0"/>
              <a:t>Niais</a:t>
            </a:r>
          </a:p>
        </p:txBody>
      </p:sp>
      <p:cxnSp>
        <p:nvCxnSpPr>
          <p:cNvPr id="44" name="Connecteur droit 43">
            <a:extLst>
              <a:ext uri="{FF2B5EF4-FFF2-40B4-BE49-F238E27FC236}">
                <a16:creationId xmlns:a16="http://schemas.microsoft.com/office/drawing/2014/main" xmlns="" id="{C02BD8E3-9E16-427A-9C3E-6F6E341E37EC}"/>
              </a:ext>
            </a:extLst>
          </p:cNvPr>
          <p:cNvCxnSpPr>
            <a:cxnSpLocks/>
          </p:cNvCxnSpPr>
          <p:nvPr/>
        </p:nvCxnSpPr>
        <p:spPr>
          <a:xfrm flipV="1">
            <a:off x="2164528" y="4657337"/>
            <a:ext cx="430154" cy="403725"/>
          </a:xfrm>
          <a:prstGeom prst="line">
            <a:avLst/>
          </a:prstGeom>
        </p:spPr>
        <p:style>
          <a:lnRef idx="2">
            <a:schemeClr val="accent2"/>
          </a:lnRef>
          <a:fillRef idx="0">
            <a:schemeClr val="accent2"/>
          </a:fillRef>
          <a:effectRef idx="1">
            <a:schemeClr val="accent2"/>
          </a:effectRef>
          <a:fontRef idx="minor">
            <a:schemeClr val="tx1"/>
          </a:fontRef>
        </p:style>
      </p:cxnSp>
      <p:sp>
        <p:nvSpPr>
          <p:cNvPr id="6" name="ZoneTexte 5">
            <a:extLst>
              <a:ext uri="{FF2B5EF4-FFF2-40B4-BE49-F238E27FC236}">
                <a16:creationId xmlns:a16="http://schemas.microsoft.com/office/drawing/2014/main" xmlns="" id="{CDD5BC2F-4BF4-48F3-A4FF-203C6D331991}"/>
              </a:ext>
            </a:extLst>
          </p:cNvPr>
          <p:cNvSpPr txBox="1"/>
          <p:nvPr/>
        </p:nvSpPr>
        <p:spPr>
          <a:xfrm>
            <a:off x="4743615" y="5976730"/>
            <a:ext cx="1661032" cy="369332"/>
          </a:xfrm>
          <a:prstGeom prst="rect">
            <a:avLst/>
          </a:prstGeom>
          <a:noFill/>
        </p:spPr>
        <p:txBody>
          <a:bodyPr wrap="none" rtlCol="0">
            <a:spAutoFit/>
          </a:bodyPr>
          <a:lstStyle/>
          <a:p>
            <a:r>
              <a:rPr lang="fr-CA" dirty="0"/>
              <a:t>Chasse gardée</a:t>
            </a:r>
          </a:p>
        </p:txBody>
      </p:sp>
      <p:cxnSp>
        <p:nvCxnSpPr>
          <p:cNvPr id="48" name="Connecteur droit 47">
            <a:extLst>
              <a:ext uri="{FF2B5EF4-FFF2-40B4-BE49-F238E27FC236}">
                <a16:creationId xmlns:a16="http://schemas.microsoft.com/office/drawing/2014/main" xmlns="" id="{58DDD4F3-401F-4650-ADFF-CE13CB678A38}"/>
              </a:ext>
            </a:extLst>
          </p:cNvPr>
          <p:cNvCxnSpPr>
            <a:cxnSpLocks/>
          </p:cNvCxnSpPr>
          <p:nvPr/>
        </p:nvCxnSpPr>
        <p:spPr>
          <a:xfrm flipH="1" flipV="1">
            <a:off x="5227154" y="5674003"/>
            <a:ext cx="111066" cy="390672"/>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5078187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xmlns="" id="{90B8E093-2236-47C9-85A4-C48CFBA8E480}"/>
              </a:ext>
            </a:extLst>
          </p:cNvPr>
          <p:cNvSpPr>
            <a:spLocks noGrp="1"/>
          </p:cNvSpPr>
          <p:nvPr>
            <p:ph type="ctrTitle"/>
          </p:nvPr>
        </p:nvSpPr>
        <p:spPr>
          <a:xfrm>
            <a:off x="2754379" y="260433"/>
            <a:ext cx="5496081" cy="721285"/>
          </a:xfrm>
        </p:spPr>
        <p:txBody>
          <a:bodyPr rtlCol="0">
            <a:noAutofit/>
          </a:bodyPr>
          <a:lstStyle/>
          <a:p>
            <a:pPr algn="ctr"/>
            <a:r>
              <a:rPr lang="fr-CA" sz="4000" dirty="0">
                <a:solidFill>
                  <a:schemeClr val="accent2"/>
                </a:solidFill>
                <a:latin typeface="Arial" panose="020B0604020202020204" pitchFamily="34" charset="0"/>
                <a:cs typeface="Arial" panose="020B0604020202020204" pitchFamily="34" charset="0"/>
              </a:rPr>
              <a:t>Méthode du musée</a:t>
            </a:r>
            <a:endParaRPr lang="fr" sz="4000" dirty="0">
              <a:solidFill>
                <a:schemeClr val="accent2"/>
              </a:solidFill>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xmlns="" id="{246D4D84-4FAB-4EBA-93E3-C82CEAF69F34}"/>
              </a:ext>
            </a:extLst>
          </p:cNvPr>
          <p:cNvSpPr txBox="1"/>
          <p:nvPr/>
        </p:nvSpPr>
        <p:spPr>
          <a:xfrm>
            <a:off x="900753" y="926206"/>
            <a:ext cx="8693624" cy="738664"/>
          </a:xfrm>
          <a:prstGeom prst="rect">
            <a:avLst/>
          </a:prstGeom>
          <a:noFill/>
        </p:spPr>
        <p:txBody>
          <a:bodyPr wrap="square" rtlCol="0">
            <a:spAutoFit/>
          </a:bodyPr>
          <a:lstStyle/>
          <a:p>
            <a:pPr algn="ctr"/>
            <a:r>
              <a:rPr lang="fr-CA" sz="1400" dirty="0"/>
              <a:t>Les membres de l’équipe se promènent dans une pièce à la manière d’une visite de musée (en silence). </a:t>
            </a:r>
          </a:p>
          <a:p>
            <a:pPr algn="ctr"/>
            <a:r>
              <a:rPr lang="fr-CA" sz="1400" dirty="0"/>
              <a:t>Lorsqu’ils arrivent devant un « tableau », ils y ajoutent leurs idées. Les idées précédemment inscrites peuvent nous aider à trouver les nôtres et bonifier ainsi chacun des tableaux. </a:t>
            </a:r>
          </a:p>
        </p:txBody>
      </p:sp>
      <p:sp>
        <p:nvSpPr>
          <p:cNvPr id="4" name="ZoneTexte 3">
            <a:extLst>
              <a:ext uri="{FF2B5EF4-FFF2-40B4-BE49-F238E27FC236}">
                <a16:creationId xmlns:a16="http://schemas.microsoft.com/office/drawing/2014/main" xmlns="" id="{640F750E-A1C4-4FF4-8933-5F5C36AFC996}"/>
              </a:ext>
            </a:extLst>
          </p:cNvPr>
          <p:cNvSpPr txBox="1"/>
          <p:nvPr/>
        </p:nvSpPr>
        <p:spPr>
          <a:xfrm rot="21289155">
            <a:off x="847620" y="2439089"/>
            <a:ext cx="2866029" cy="2308324"/>
          </a:xfrm>
          <a:prstGeom prst="rect">
            <a:avLst/>
          </a:prstGeom>
          <a:noFill/>
          <a:ln w="76200">
            <a:solidFill>
              <a:schemeClr val="accent1"/>
            </a:solidFill>
          </a:ln>
        </p:spPr>
        <p:txBody>
          <a:bodyPr wrap="square" rtlCol="0">
            <a:spAutoFit/>
          </a:bodyPr>
          <a:lstStyle/>
          <a:p>
            <a:pPr algn="ctr"/>
            <a:r>
              <a:rPr lang="fr-CA" dirty="0"/>
              <a:t>Extraterrestres</a:t>
            </a:r>
          </a:p>
          <a:p>
            <a:pPr marL="285750" indent="-285750">
              <a:buFont typeface="Arial" panose="020B0604020202020204" pitchFamily="34" charset="0"/>
              <a:buChar char="•"/>
            </a:pPr>
            <a:r>
              <a:rPr lang="fr-CA" sz="1400" dirty="0"/>
              <a:t>Vert</a:t>
            </a:r>
          </a:p>
          <a:p>
            <a:pPr marL="285750" indent="-285750">
              <a:buFont typeface="Arial" panose="020B0604020202020204" pitchFamily="34" charset="0"/>
              <a:buChar char="•"/>
            </a:pPr>
            <a:r>
              <a:rPr lang="fr-CA" sz="1400" dirty="0"/>
              <a:t>Sans jambes</a:t>
            </a:r>
          </a:p>
          <a:p>
            <a:pPr marL="285750" indent="-285750">
              <a:buFont typeface="Arial" panose="020B0604020202020204" pitchFamily="34" charset="0"/>
              <a:buChar char="•"/>
            </a:pPr>
            <a:r>
              <a:rPr lang="fr-CA" sz="1400" dirty="0"/>
              <a:t>Communiquent en esperanto</a:t>
            </a:r>
          </a:p>
          <a:p>
            <a:pPr marL="285750" indent="-285750">
              <a:buFont typeface="Arial" panose="020B0604020202020204" pitchFamily="34" charset="0"/>
              <a:buChar char="•"/>
            </a:pPr>
            <a:r>
              <a:rPr lang="fr-CA" sz="1400" dirty="0"/>
              <a:t>Parlent le langage LSQ</a:t>
            </a:r>
          </a:p>
          <a:p>
            <a:pPr marL="285750" indent="-285750">
              <a:buFont typeface="Arial" panose="020B0604020202020204" pitchFamily="34" charset="0"/>
              <a:buChar char="•"/>
            </a:pPr>
            <a:r>
              <a:rPr lang="fr-CA" sz="1400" dirty="0"/>
              <a:t>Multicolores</a:t>
            </a:r>
          </a:p>
          <a:p>
            <a:pPr marL="285750" indent="-285750">
              <a:buFont typeface="Arial" panose="020B0604020202020204" pitchFamily="34" charset="0"/>
              <a:buChar char="•"/>
            </a:pPr>
            <a:r>
              <a:rPr lang="fr-CA" sz="1400" dirty="0"/>
              <a:t>Intra terrestres</a:t>
            </a:r>
          </a:p>
          <a:p>
            <a:pPr marL="285750" indent="-285750">
              <a:buFont typeface="Arial" panose="020B0604020202020204" pitchFamily="34" charset="0"/>
              <a:buChar char="•"/>
            </a:pPr>
            <a:r>
              <a:rPr lang="fr-CA" sz="1400" dirty="0"/>
              <a:t>Un extraterrestre qui cherche son jumeau</a:t>
            </a:r>
          </a:p>
          <a:p>
            <a:pPr marL="285750" indent="-285750">
              <a:buFont typeface="Arial" panose="020B0604020202020204" pitchFamily="34" charset="0"/>
              <a:buChar char="•"/>
            </a:pPr>
            <a:r>
              <a:rPr lang="fr-CA" sz="1400" dirty="0"/>
              <a:t>Etc.</a:t>
            </a:r>
          </a:p>
        </p:txBody>
      </p:sp>
      <p:sp>
        <p:nvSpPr>
          <p:cNvPr id="24" name="ZoneTexte 23">
            <a:extLst>
              <a:ext uri="{FF2B5EF4-FFF2-40B4-BE49-F238E27FC236}">
                <a16:creationId xmlns:a16="http://schemas.microsoft.com/office/drawing/2014/main" xmlns="" id="{586810BD-E931-47A0-BCCD-AC6A30E5D944}"/>
              </a:ext>
            </a:extLst>
          </p:cNvPr>
          <p:cNvSpPr txBox="1"/>
          <p:nvPr/>
        </p:nvSpPr>
        <p:spPr>
          <a:xfrm>
            <a:off x="4216968" y="1789952"/>
            <a:ext cx="2866029" cy="1661993"/>
          </a:xfrm>
          <a:prstGeom prst="rect">
            <a:avLst/>
          </a:prstGeom>
          <a:noFill/>
          <a:ln w="76200">
            <a:solidFill>
              <a:schemeClr val="accent1"/>
            </a:solidFill>
          </a:ln>
        </p:spPr>
        <p:txBody>
          <a:bodyPr wrap="square" rtlCol="0">
            <a:spAutoFit/>
          </a:bodyPr>
          <a:lstStyle/>
          <a:p>
            <a:pPr algn="ctr"/>
            <a:r>
              <a:rPr lang="fr-CA" dirty="0"/>
              <a:t>Fusées</a:t>
            </a:r>
          </a:p>
          <a:p>
            <a:pPr marL="285750" indent="-285750">
              <a:buFont typeface="Arial" panose="020B0604020202020204" pitchFamily="34" charset="0"/>
              <a:buChar char="•"/>
            </a:pPr>
            <a:r>
              <a:rPr lang="fr-CA" sz="1400" dirty="0"/>
              <a:t>Une fusée différente par personnage aux couleurs de leur personnalité</a:t>
            </a:r>
          </a:p>
          <a:p>
            <a:pPr marL="285750" indent="-285750">
              <a:buFont typeface="Arial" panose="020B0604020202020204" pitchFamily="34" charset="0"/>
              <a:buChar char="•"/>
            </a:pPr>
            <a:r>
              <a:rPr lang="fr-CA" sz="1400" dirty="0"/>
              <a:t>Capsule secrète à l’intérieur d’une des fusées</a:t>
            </a:r>
          </a:p>
          <a:p>
            <a:pPr marL="285750" indent="-285750">
              <a:buFont typeface="Arial" panose="020B0604020202020204" pitchFamily="34" charset="0"/>
              <a:buChar char="•"/>
            </a:pPr>
            <a:r>
              <a:rPr lang="fr-CA" sz="1400" dirty="0"/>
              <a:t>Etc.</a:t>
            </a:r>
          </a:p>
        </p:txBody>
      </p:sp>
      <p:sp>
        <p:nvSpPr>
          <p:cNvPr id="25" name="ZoneTexte 24">
            <a:extLst>
              <a:ext uri="{FF2B5EF4-FFF2-40B4-BE49-F238E27FC236}">
                <a16:creationId xmlns:a16="http://schemas.microsoft.com/office/drawing/2014/main" xmlns="" id="{390C6D04-B460-42AA-B663-8CCFE0B2C28E}"/>
              </a:ext>
            </a:extLst>
          </p:cNvPr>
          <p:cNvSpPr txBox="1"/>
          <p:nvPr/>
        </p:nvSpPr>
        <p:spPr>
          <a:xfrm rot="798873">
            <a:off x="7532846" y="2382560"/>
            <a:ext cx="2324997" cy="2092881"/>
          </a:xfrm>
          <a:prstGeom prst="rect">
            <a:avLst/>
          </a:prstGeom>
          <a:noFill/>
          <a:ln w="76200">
            <a:solidFill>
              <a:schemeClr val="accent1"/>
            </a:solidFill>
          </a:ln>
        </p:spPr>
        <p:txBody>
          <a:bodyPr wrap="square" rtlCol="0">
            <a:spAutoFit/>
          </a:bodyPr>
          <a:lstStyle/>
          <a:p>
            <a:pPr algn="ctr"/>
            <a:r>
              <a:rPr lang="fr-CA" dirty="0"/>
              <a:t>Planètes</a:t>
            </a:r>
          </a:p>
          <a:p>
            <a:pPr marL="285750" indent="-285750">
              <a:buFont typeface="Arial" panose="020B0604020202020204" pitchFamily="34" charset="0"/>
              <a:buChar char="•"/>
            </a:pPr>
            <a:r>
              <a:rPr lang="fr-CA" sz="1400" dirty="0"/>
              <a:t>Exoplanètes</a:t>
            </a:r>
          </a:p>
          <a:p>
            <a:pPr marL="285750" indent="-285750">
              <a:buFont typeface="Arial" panose="020B0604020202020204" pitchFamily="34" charset="0"/>
              <a:buChar char="•"/>
            </a:pPr>
            <a:r>
              <a:rPr lang="fr-CA" sz="1400" dirty="0"/>
              <a:t>Texacoplanètes</a:t>
            </a:r>
          </a:p>
          <a:p>
            <a:pPr marL="285750" indent="-285750">
              <a:buFont typeface="Arial" panose="020B0604020202020204" pitchFamily="34" charset="0"/>
              <a:buChar char="•"/>
            </a:pPr>
            <a:r>
              <a:rPr lang="fr-CA" sz="1400" dirty="0"/>
              <a:t>Ex-planètes</a:t>
            </a:r>
          </a:p>
          <a:p>
            <a:pPr marL="285750" indent="-285750">
              <a:buFont typeface="Arial" panose="020B0604020202020204" pitchFamily="34" charset="0"/>
              <a:buChar char="•"/>
            </a:pPr>
            <a:r>
              <a:rPr lang="fr-CA" sz="1400" dirty="0"/>
              <a:t>Trous noirs</a:t>
            </a:r>
          </a:p>
          <a:p>
            <a:pPr marL="285750" indent="-285750">
              <a:buFont typeface="Arial" panose="020B0604020202020204" pitchFamily="34" charset="0"/>
              <a:buChar char="•"/>
            </a:pPr>
            <a:r>
              <a:rPr lang="fr-CA" sz="1400" dirty="0"/>
              <a:t>Pulsars/Quasars</a:t>
            </a:r>
          </a:p>
          <a:p>
            <a:pPr marL="285750" indent="-285750">
              <a:buFont typeface="Arial" panose="020B0604020202020204" pitchFamily="34" charset="0"/>
              <a:buChar char="•"/>
            </a:pPr>
            <a:r>
              <a:rPr lang="fr-CA" sz="1400" dirty="0"/>
              <a:t>Étoiles</a:t>
            </a:r>
          </a:p>
          <a:p>
            <a:pPr marL="285750" indent="-285750">
              <a:buFont typeface="Arial" panose="020B0604020202020204" pitchFamily="34" charset="0"/>
              <a:buChar char="•"/>
            </a:pPr>
            <a:r>
              <a:rPr lang="fr-CA" sz="1400" dirty="0"/>
              <a:t>Soleil</a:t>
            </a:r>
          </a:p>
          <a:p>
            <a:pPr marL="285750" indent="-285750">
              <a:buFont typeface="Arial" panose="020B0604020202020204" pitchFamily="34" charset="0"/>
              <a:buChar char="•"/>
            </a:pPr>
            <a:r>
              <a:rPr lang="fr-CA" sz="1400" dirty="0"/>
              <a:t>Etc.</a:t>
            </a:r>
          </a:p>
        </p:txBody>
      </p:sp>
      <p:sp>
        <p:nvSpPr>
          <p:cNvPr id="26" name="ZoneTexte 25">
            <a:extLst>
              <a:ext uri="{FF2B5EF4-FFF2-40B4-BE49-F238E27FC236}">
                <a16:creationId xmlns:a16="http://schemas.microsoft.com/office/drawing/2014/main" xmlns="" id="{6601605D-B56D-4453-B0BE-F9B33A842D10}"/>
              </a:ext>
            </a:extLst>
          </p:cNvPr>
          <p:cNvSpPr txBox="1"/>
          <p:nvPr/>
        </p:nvSpPr>
        <p:spPr>
          <a:xfrm>
            <a:off x="4216967" y="3858356"/>
            <a:ext cx="2866029" cy="2739211"/>
          </a:xfrm>
          <a:prstGeom prst="rect">
            <a:avLst/>
          </a:prstGeom>
          <a:noFill/>
          <a:ln w="76200">
            <a:solidFill>
              <a:schemeClr val="accent1"/>
            </a:solidFill>
          </a:ln>
        </p:spPr>
        <p:txBody>
          <a:bodyPr wrap="square" rtlCol="0">
            <a:spAutoFit/>
          </a:bodyPr>
          <a:lstStyle/>
          <a:p>
            <a:pPr algn="ctr"/>
            <a:r>
              <a:rPr lang="fr-CA" dirty="0"/>
              <a:t>Astronautes</a:t>
            </a:r>
          </a:p>
          <a:p>
            <a:pPr marL="285750" indent="-285750">
              <a:buFont typeface="Arial" panose="020B0604020202020204" pitchFamily="34" charset="0"/>
              <a:buChar char="•"/>
            </a:pPr>
            <a:r>
              <a:rPr lang="fr-CA" sz="1400" dirty="0"/>
              <a:t>Pleins de boutons potentiels d’action sur son costume</a:t>
            </a:r>
          </a:p>
          <a:p>
            <a:pPr marL="285750" indent="-285750">
              <a:buFont typeface="Arial" panose="020B0604020202020204" pitchFamily="34" charset="0"/>
              <a:buChar char="•"/>
            </a:pPr>
            <a:r>
              <a:rPr lang="fr-CA" sz="1400" dirty="0"/>
              <a:t>Coffre à costumes d’astronaute selon les situations à résoudre.</a:t>
            </a:r>
          </a:p>
          <a:p>
            <a:pPr marL="285750" indent="-285750">
              <a:buFont typeface="Arial" panose="020B0604020202020204" pitchFamily="34" charset="0"/>
              <a:buChar char="•"/>
            </a:pPr>
            <a:r>
              <a:rPr lang="fr-CA" sz="1400" dirty="0"/>
              <a:t>Un astronaute aveugle dont le casque est complètement noir (donc on ne sait pas qui joue le personnage). </a:t>
            </a:r>
          </a:p>
          <a:p>
            <a:pPr marL="285750" indent="-285750">
              <a:buFont typeface="Arial" panose="020B0604020202020204" pitchFamily="34" charset="0"/>
              <a:buChar char="•"/>
            </a:pPr>
            <a:r>
              <a:rPr lang="fr-CA" sz="1400" dirty="0"/>
              <a:t>Flatuler dans son costume…</a:t>
            </a:r>
          </a:p>
          <a:p>
            <a:pPr marL="285750" indent="-285750">
              <a:buFont typeface="Arial" panose="020B0604020202020204" pitchFamily="34" charset="0"/>
              <a:buChar char="•"/>
            </a:pPr>
            <a:r>
              <a:rPr lang="fr-CA" sz="1400" dirty="0"/>
              <a:t>Etc.</a:t>
            </a:r>
          </a:p>
        </p:txBody>
      </p:sp>
    </p:spTree>
    <p:extLst>
      <p:ext uri="{BB962C8B-B14F-4D97-AF65-F5344CB8AC3E}">
        <p14:creationId xmlns:p14="http://schemas.microsoft.com/office/powerpoint/2010/main" val="126919005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xmlns=""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31" name="Straight Connector 30">
              <a:extLst>
                <a:ext uri="{FF2B5EF4-FFF2-40B4-BE49-F238E27FC236}">
                  <a16:creationId xmlns:a16="http://schemas.microsoft.com/office/drawing/2014/main" xmlns=""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xmlns=""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xmlns=""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xmlns=""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xmlns=""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xmlns=""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xmlns=""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xmlns=""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xmlns=""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xmlns=""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xmlns="" id="{18C3B467-088C-4F3D-A9A7-105C4E1E20CD}"/>
              </a:ext>
            </a:extLst>
          </p:cNvPr>
          <p:cNvSpPr>
            <a:spLocks noGrp="1"/>
          </p:cNvSpPr>
          <p:nvPr>
            <p:ph type="ctrTitle"/>
          </p:nvPr>
        </p:nvSpPr>
        <p:spPr>
          <a:xfrm>
            <a:off x="2417131" y="181523"/>
            <a:ext cx="6914195" cy="582246"/>
          </a:xfrm>
        </p:spPr>
        <p:txBody>
          <a:bodyPr vert="horz" lIns="91440" tIns="45720" rIns="91440" bIns="45720" rtlCol="0" anchor="t">
            <a:normAutofit fontScale="90000"/>
          </a:bodyPr>
          <a:lstStyle/>
          <a:p>
            <a:pPr algn="l"/>
            <a:r>
              <a:rPr lang="fr-CA" sz="3600" cap="all" dirty="0"/>
              <a:t>Où</a:t>
            </a:r>
            <a:r>
              <a:rPr lang="en-US" sz="3600" cap="all" dirty="0"/>
              <a:t>? Quand? Qui? Quoi? Comment?</a:t>
            </a:r>
            <a:endParaRPr lang="en-US" sz="3600" b="0" i="0" cap="all" dirty="0">
              <a:effectLst/>
            </a:endParaRPr>
          </a:p>
        </p:txBody>
      </p:sp>
      <p:pic>
        <p:nvPicPr>
          <p:cNvPr id="5" name="Picture 4">
            <a:extLst>
              <a:ext uri="{FF2B5EF4-FFF2-40B4-BE49-F238E27FC236}">
                <a16:creationId xmlns:a16="http://schemas.microsoft.com/office/drawing/2014/main" xmlns="" id="{9E832F35-6B66-499B-9195-66A3E1030FD0}"/>
              </a:ext>
            </a:extLst>
          </p:cNvPr>
          <p:cNvPicPr>
            <a:picLocks noChangeAspect="1"/>
          </p:cNvPicPr>
          <p:nvPr/>
        </p:nvPicPr>
        <p:blipFill rotWithShape="1">
          <a:blip r:embed="rId2">
            <a:duotone>
              <a:prstClr val="black"/>
              <a:schemeClr val="tx2">
                <a:tint val="45000"/>
                <a:satMod val="400000"/>
              </a:schemeClr>
            </a:duotone>
          </a:blip>
          <a:srcRect l="60224" t="205" r="15374"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42" name="Isosceles Triangle 41">
            <a:extLst>
              <a:ext uri="{FF2B5EF4-FFF2-40B4-BE49-F238E27FC236}">
                <a16:creationId xmlns:a16="http://schemas.microsoft.com/office/drawing/2014/main" xmlns="" id="{518E5A25-92C5-4F27-8E26-0AAAB0CDC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ZoneTexte 24">
            <a:extLst>
              <a:ext uri="{FF2B5EF4-FFF2-40B4-BE49-F238E27FC236}">
                <a16:creationId xmlns:a16="http://schemas.microsoft.com/office/drawing/2014/main" xmlns="" id="{D961FF62-0F12-46E6-85D2-9927F9F76D87}"/>
              </a:ext>
            </a:extLst>
          </p:cNvPr>
          <p:cNvSpPr txBox="1"/>
          <p:nvPr/>
        </p:nvSpPr>
        <p:spPr>
          <a:xfrm>
            <a:off x="2683208" y="1076151"/>
            <a:ext cx="7040814" cy="5027431"/>
          </a:xfrm>
          <a:prstGeom prst="rect">
            <a:avLst/>
          </a:prstGeom>
        </p:spPr>
        <p:txBody>
          <a:bodyPr vert="horz" lIns="91440" tIns="45720" rIns="91440" bIns="45720" rtlCol="0">
            <a:normAutofit/>
          </a:bodyPr>
          <a:lstStyle/>
          <a:p>
            <a:pPr marL="114300">
              <a:lnSpc>
                <a:spcPct val="90000"/>
              </a:lnSpc>
              <a:spcBef>
                <a:spcPts val="1000"/>
              </a:spcBef>
              <a:buClr>
                <a:schemeClr val="accent1"/>
              </a:buClr>
              <a:buSzPct val="80000"/>
            </a:pPr>
            <a:endParaRPr lang="fr-CA" sz="2900" dirty="0">
              <a:solidFill>
                <a:schemeClr val="tx1">
                  <a:lumMod val="75000"/>
                  <a:lumOff val="25000"/>
                </a:schemeClr>
              </a:solidFill>
            </a:endParaRPr>
          </a:p>
          <a:p>
            <a:pPr marL="457200" indent="-342900">
              <a:lnSpc>
                <a:spcPct val="120000"/>
              </a:lnSpc>
              <a:buClr>
                <a:schemeClr val="accent1"/>
              </a:buClr>
              <a:buSzPct val="80000"/>
              <a:buAutoNum type="arabicParenR"/>
            </a:pPr>
            <a:r>
              <a:rPr lang="fr-CA" dirty="0">
                <a:solidFill>
                  <a:schemeClr val="accent1"/>
                </a:solidFill>
                <a:latin typeface="Arial" panose="020B0604020202020204" pitchFamily="34" charset="0"/>
                <a:cs typeface="Arial" panose="020B0604020202020204" pitchFamily="34" charset="0"/>
              </a:rPr>
              <a:t>Où</a:t>
            </a:r>
            <a:r>
              <a:rPr lang="fr-CA" dirty="0">
                <a:solidFill>
                  <a:schemeClr val="tx1">
                    <a:lumMod val="75000"/>
                    <a:lumOff val="25000"/>
                  </a:schemeClr>
                </a:solidFill>
                <a:latin typeface="Arial" panose="020B0604020202020204" pitchFamily="34" charset="0"/>
                <a:cs typeface="Arial" panose="020B0604020202020204" pitchFamily="34" charset="0"/>
              </a:rPr>
              <a:t> se situe l’action principale? (sur une planète, dans un vaisseau, sur la terre, dans une station spatiale?)</a:t>
            </a:r>
          </a:p>
          <a:p>
            <a:pPr marL="114300">
              <a:lnSpc>
                <a:spcPct val="120000"/>
              </a:lnSpc>
              <a:buClr>
                <a:schemeClr val="accent1"/>
              </a:buClr>
              <a:buSzPct val="80000"/>
            </a:pPr>
            <a:endParaRPr lang="fr-CA" dirty="0">
              <a:solidFill>
                <a:schemeClr val="tx1">
                  <a:lumMod val="75000"/>
                  <a:lumOff val="25000"/>
                </a:schemeClr>
              </a:solidFill>
              <a:latin typeface="Arial" panose="020B0604020202020204" pitchFamily="34" charset="0"/>
              <a:cs typeface="Arial" panose="020B0604020202020204" pitchFamily="34" charset="0"/>
            </a:endParaRPr>
          </a:p>
          <a:p>
            <a:pPr marL="114300">
              <a:lnSpc>
                <a:spcPct val="120000"/>
              </a:lnSpc>
              <a:buClr>
                <a:schemeClr val="accent1"/>
              </a:buClr>
              <a:buSzPct val="80000"/>
            </a:pPr>
            <a:r>
              <a:rPr lang="fr-CA" dirty="0">
                <a:solidFill>
                  <a:schemeClr val="accent1"/>
                </a:solidFill>
                <a:latin typeface="Arial" panose="020B0604020202020204" pitchFamily="34" charset="0"/>
                <a:cs typeface="Arial" panose="020B0604020202020204" pitchFamily="34" charset="0"/>
              </a:rPr>
              <a:t>2) Quand</a:t>
            </a:r>
            <a:r>
              <a:rPr lang="fr-CA" dirty="0">
                <a:solidFill>
                  <a:schemeClr val="tx1">
                    <a:lumMod val="75000"/>
                    <a:lumOff val="25000"/>
                  </a:schemeClr>
                </a:solidFill>
                <a:latin typeface="Arial" panose="020B0604020202020204" pitchFamily="34" charset="0"/>
                <a:cs typeface="Arial" panose="020B0604020202020204" pitchFamily="34" charset="0"/>
              </a:rPr>
              <a:t> se déroule le tout? (à notre époque, dans un future proche ou lointain, dans le passé, dans un autre espace temps?)</a:t>
            </a:r>
          </a:p>
          <a:p>
            <a:pPr marL="114300">
              <a:lnSpc>
                <a:spcPct val="120000"/>
              </a:lnSpc>
              <a:buClr>
                <a:schemeClr val="accent1"/>
              </a:buClr>
              <a:buSzPct val="80000"/>
            </a:pPr>
            <a:endParaRPr lang="fr-CA" dirty="0">
              <a:solidFill>
                <a:schemeClr val="tx1">
                  <a:lumMod val="75000"/>
                  <a:lumOff val="25000"/>
                </a:schemeClr>
              </a:solidFill>
              <a:latin typeface="Arial" panose="020B0604020202020204" pitchFamily="34" charset="0"/>
              <a:cs typeface="Arial" panose="020B0604020202020204" pitchFamily="34" charset="0"/>
            </a:endParaRPr>
          </a:p>
          <a:p>
            <a:pPr marL="114300">
              <a:lnSpc>
                <a:spcPct val="120000"/>
              </a:lnSpc>
              <a:buClr>
                <a:schemeClr val="accent1"/>
              </a:buClr>
              <a:buSzPct val="80000"/>
            </a:pPr>
            <a:r>
              <a:rPr lang="fr-CA" dirty="0">
                <a:solidFill>
                  <a:schemeClr val="accent1"/>
                </a:solidFill>
                <a:latin typeface="Arial" panose="020B0604020202020204" pitchFamily="34" charset="0"/>
                <a:cs typeface="Arial" panose="020B0604020202020204" pitchFamily="34" charset="0"/>
              </a:rPr>
              <a:t>3) Qui</a:t>
            </a:r>
            <a:r>
              <a:rPr lang="fr-CA" dirty="0">
                <a:solidFill>
                  <a:schemeClr val="tx1">
                    <a:lumMod val="75000"/>
                    <a:lumOff val="25000"/>
                  </a:schemeClr>
                </a:solidFill>
                <a:latin typeface="Arial" panose="020B0604020202020204" pitchFamily="34" charset="0"/>
                <a:cs typeface="Arial" panose="020B0604020202020204" pitchFamily="34" charset="0"/>
              </a:rPr>
              <a:t> sont les personnages principaux?</a:t>
            </a:r>
            <a:r>
              <a:rPr lang="fr-CA" sz="1800" dirty="0">
                <a:effectLst/>
                <a:latin typeface="Arial" panose="020B0604020202020204" pitchFamily="34" charset="0"/>
                <a:ea typeface="Times New Roman" panose="02020603050405020304" pitchFamily="18" charset="0"/>
                <a:cs typeface="Arial" panose="020B0604020202020204" pitchFamily="34" charset="0"/>
              </a:rPr>
              <a:t> (bons, méchants, gars, filles, vrais, marionnettes, pseudo-hologramme, voix-off, non-genré?) </a:t>
            </a:r>
          </a:p>
          <a:p>
            <a:pPr marL="114300">
              <a:lnSpc>
                <a:spcPct val="120000"/>
              </a:lnSpc>
              <a:buClr>
                <a:schemeClr val="accent1"/>
              </a:buClr>
              <a:buSzPct val="80000"/>
            </a:pPr>
            <a:endParaRPr lang="fr-CA" dirty="0">
              <a:solidFill>
                <a:schemeClr val="tx1">
                  <a:lumMod val="75000"/>
                  <a:lumOff val="25000"/>
                </a:schemeClr>
              </a:solidFill>
              <a:latin typeface="Arial" panose="020B0604020202020204" pitchFamily="34" charset="0"/>
              <a:cs typeface="Arial" panose="020B0604020202020204" pitchFamily="34" charset="0"/>
            </a:endParaRPr>
          </a:p>
          <a:p>
            <a:pPr marL="114300">
              <a:lnSpc>
                <a:spcPct val="120000"/>
              </a:lnSpc>
              <a:buClr>
                <a:schemeClr val="accent1"/>
              </a:buClr>
              <a:buSzPct val="80000"/>
            </a:pPr>
            <a:r>
              <a:rPr lang="fr-CA" dirty="0">
                <a:solidFill>
                  <a:schemeClr val="accent1"/>
                </a:solidFill>
                <a:latin typeface="Arial" panose="020B0604020202020204" pitchFamily="34" charset="0"/>
                <a:cs typeface="Arial" panose="020B0604020202020204" pitchFamily="34" charset="0"/>
              </a:rPr>
              <a:t>4) Quoi? </a:t>
            </a:r>
            <a:r>
              <a:rPr lang="fr-CA" dirty="0">
                <a:solidFill>
                  <a:schemeClr val="tx1">
                    <a:lumMod val="75000"/>
                    <a:lumOff val="25000"/>
                  </a:schemeClr>
                </a:solidFill>
                <a:latin typeface="Arial" panose="020B0604020202020204" pitchFamily="34" charset="0"/>
                <a:cs typeface="Arial" panose="020B0604020202020204" pitchFamily="34" charset="0"/>
              </a:rPr>
              <a:t>Quel est notre fil conducteur?</a:t>
            </a:r>
          </a:p>
          <a:p>
            <a:pPr marL="114300">
              <a:lnSpc>
                <a:spcPct val="120000"/>
              </a:lnSpc>
              <a:buClr>
                <a:schemeClr val="accent1"/>
              </a:buClr>
              <a:buSzPct val="80000"/>
            </a:pPr>
            <a:endParaRPr lang="fr-CA" dirty="0">
              <a:solidFill>
                <a:schemeClr val="tx1">
                  <a:lumMod val="75000"/>
                  <a:lumOff val="25000"/>
                </a:schemeClr>
              </a:solidFill>
              <a:latin typeface="Arial" panose="020B0604020202020204" pitchFamily="34" charset="0"/>
              <a:cs typeface="Arial" panose="020B0604020202020204" pitchFamily="34" charset="0"/>
            </a:endParaRPr>
          </a:p>
          <a:p>
            <a:pPr marL="114300">
              <a:lnSpc>
                <a:spcPct val="120000"/>
              </a:lnSpc>
              <a:buClr>
                <a:schemeClr val="accent1"/>
              </a:buClr>
              <a:buSzPct val="80000"/>
            </a:pPr>
            <a:r>
              <a:rPr lang="fr-CA" dirty="0">
                <a:solidFill>
                  <a:schemeClr val="accent1"/>
                </a:solidFill>
                <a:latin typeface="Arial" panose="020B0604020202020204" pitchFamily="34" charset="0"/>
                <a:cs typeface="Arial" panose="020B0604020202020204" pitchFamily="34" charset="0"/>
              </a:rPr>
              <a:t>5) Comment? </a:t>
            </a:r>
            <a:r>
              <a:rPr lang="fr-CA" dirty="0">
                <a:solidFill>
                  <a:schemeClr val="tx1">
                    <a:lumMod val="75000"/>
                    <a:lumOff val="25000"/>
                  </a:schemeClr>
                </a:solidFill>
                <a:latin typeface="Arial" panose="020B0604020202020204" pitchFamily="34" charset="0"/>
                <a:cs typeface="Arial" panose="020B0604020202020204" pitchFamily="34" charset="0"/>
              </a:rPr>
              <a:t>Les décors, les costumes, les accessoires…</a:t>
            </a:r>
          </a:p>
          <a:p>
            <a:pPr>
              <a:lnSpc>
                <a:spcPct val="90000"/>
              </a:lnSpc>
              <a:spcBef>
                <a:spcPts val="1000"/>
              </a:spcBef>
              <a:buClr>
                <a:schemeClr val="accent1"/>
              </a:buClr>
              <a:buSzPct val="80000"/>
              <a:buFont typeface="Wingdings 3" charset="2"/>
              <a:buChar char=""/>
            </a:pPr>
            <a:endParaRPr lang="fr-CA" sz="700" dirty="0">
              <a:solidFill>
                <a:schemeClr val="tx1">
                  <a:lumMod val="75000"/>
                  <a:lumOff val="25000"/>
                </a:schemeClr>
              </a:solidFill>
            </a:endParaRPr>
          </a:p>
        </p:txBody>
      </p:sp>
    </p:spTree>
    <p:extLst>
      <p:ext uri="{BB962C8B-B14F-4D97-AF65-F5344CB8AC3E}">
        <p14:creationId xmlns:p14="http://schemas.microsoft.com/office/powerpoint/2010/main" val="3012258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C3B467-088C-4F3D-A9A7-105C4E1E20CD}"/>
              </a:ext>
            </a:extLst>
          </p:cNvPr>
          <p:cNvSpPr>
            <a:spLocks noGrp="1"/>
          </p:cNvSpPr>
          <p:nvPr>
            <p:ph type="ctrTitle"/>
          </p:nvPr>
        </p:nvSpPr>
        <p:spPr>
          <a:xfrm>
            <a:off x="172279" y="2098622"/>
            <a:ext cx="4139596" cy="1630906"/>
          </a:xfrm>
        </p:spPr>
        <p:txBody>
          <a:bodyPr rtlCol="0">
            <a:noAutofit/>
          </a:bodyPr>
          <a:lstStyle/>
          <a:p>
            <a:pPr algn="ctr" rtl="0"/>
            <a:r>
              <a:rPr lang="fr" sz="6000" dirty="0">
                <a:solidFill>
                  <a:schemeClr val="accent2"/>
                </a:solidFill>
              </a:rPr>
              <a:t>Créer son slogan</a:t>
            </a:r>
          </a:p>
        </p:txBody>
      </p:sp>
      <p:sp>
        <p:nvSpPr>
          <p:cNvPr id="4" name="Ellipse 3">
            <a:extLst>
              <a:ext uri="{FF2B5EF4-FFF2-40B4-BE49-F238E27FC236}">
                <a16:creationId xmlns:a16="http://schemas.microsoft.com/office/drawing/2014/main" xmlns="" id="{F2E0F85A-AC4D-4E02-9D8A-72D5A734EC7F}"/>
              </a:ext>
            </a:extLst>
          </p:cNvPr>
          <p:cNvSpPr/>
          <p:nvPr/>
        </p:nvSpPr>
        <p:spPr>
          <a:xfrm>
            <a:off x="4039730" y="408391"/>
            <a:ext cx="7680793" cy="6041217"/>
          </a:xfrm>
          <a:prstGeom prst="ellipse">
            <a:avLst/>
          </a:prstGeom>
          <a:ln w="762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CA" sz="2800" dirty="0"/>
              <a:t>« Les 7 secrets des pyramides »</a:t>
            </a:r>
          </a:p>
          <a:p>
            <a:pPr algn="ctr"/>
            <a:endParaRPr lang="fr-CA" sz="2800" dirty="0"/>
          </a:p>
          <a:p>
            <a:pPr algn="ctr"/>
            <a:r>
              <a:rPr lang="fr-CA" sz="2800" dirty="0"/>
              <a:t>« Oscar Ozoscar »</a:t>
            </a:r>
          </a:p>
          <a:p>
            <a:pPr algn="ctr"/>
            <a:endParaRPr lang="fr-CA" sz="2800" dirty="0"/>
          </a:p>
          <a:p>
            <a:pPr algn="ctr"/>
            <a:r>
              <a:rPr lang="fr-CA" sz="2800" dirty="0"/>
              <a:t>« El Circo di Campo »</a:t>
            </a:r>
          </a:p>
          <a:p>
            <a:pPr algn="ctr"/>
            <a:endParaRPr lang="fr-CA" sz="2800" dirty="0"/>
          </a:p>
          <a:p>
            <a:pPr algn="ctr"/>
            <a:r>
              <a:rPr lang="fr-CA" sz="2800" dirty="0"/>
              <a:t>« L’année à 366 journées »</a:t>
            </a:r>
          </a:p>
        </p:txBody>
      </p:sp>
    </p:spTree>
    <p:extLst>
      <p:ext uri="{BB962C8B-B14F-4D97-AF65-F5344CB8AC3E}">
        <p14:creationId xmlns:p14="http://schemas.microsoft.com/office/powerpoint/2010/main" val="164421003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xmlns=""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31" name="Straight Connector 30">
              <a:extLst>
                <a:ext uri="{FF2B5EF4-FFF2-40B4-BE49-F238E27FC236}">
                  <a16:creationId xmlns:a16="http://schemas.microsoft.com/office/drawing/2014/main" xmlns=""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xmlns=""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xmlns=""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xmlns=""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xmlns=""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xmlns=""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xmlns=""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xmlns=""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xmlns=""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xmlns=""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xmlns="" id="{18C3B467-088C-4F3D-A9A7-105C4E1E20CD}"/>
              </a:ext>
            </a:extLst>
          </p:cNvPr>
          <p:cNvSpPr>
            <a:spLocks noGrp="1"/>
          </p:cNvSpPr>
          <p:nvPr>
            <p:ph type="ctrTitle"/>
          </p:nvPr>
        </p:nvSpPr>
        <p:spPr>
          <a:xfrm>
            <a:off x="2302558" y="249070"/>
            <a:ext cx="6914195" cy="582246"/>
          </a:xfrm>
        </p:spPr>
        <p:txBody>
          <a:bodyPr vert="horz" lIns="91440" tIns="45720" rIns="91440" bIns="45720" rtlCol="0" anchor="t">
            <a:normAutofit fontScale="90000"/>
          </a:bodyPr>
          <a:lstStyle/>
          <a:p>
            <a:pPr algn="l"/>
            <a:r>
              <a:rPr lang="en-US" sz="3600" b="0" i="0" cap="all" dirty="0">
                <a:effectLst/>
              </a:rPr>
              <a:t>Le slogan: préférable plutôt court que long. </a:t>
            </a:r>
          </a:p>
        </p:txBody>
      </p:sp>
      <p:pic>
        <p:nvPicPr>
          <p:cNvPr id="5" name="Picture 4">
            <a:extLst>
              <a:ext uri="{FF2B5EF4-FFF2-40B4-BE49-F238E27FC236}">
                <a16:creationId xmlns:a16="http://schemas.microsoft.com/office/drawing/2014/main" xmlns="" id="{9E832F35-6B66-499B-9195-66A3E1030FD0}"/>
              </a:ext>
            </a:extLst>
          </p:cNvPr>
          <p:cNvPicPr>
            <a:picLocks noChangeAspect="1"/>
          </p:cNvPicPr>
          <p:nvPr/>
        </p:nvPicPr>
        <p:blipFill rotWithShape="1">
          <a:blip r:embed="rId2">
            <a:duotone>
              <a:prstClr val="black"/>
              <a:schemeClr val="tx2">
                <a:tint val="45000"/>
                <a:satMod val="400000"/>
              </a:schemeClr>
            </a:duotone>
          </a:blip>
          <a:srcRect l="60224" t="205" r="15374"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42" name="Isosceles Triangle 41">
            <a:extLst>
              <a:ext uri="{FF2B5EF4-FFF2-40B4-BE49-F238E27FC236}">
                <a16:creationId xmlns:a16="http://schemas.microsoft.com/office/drawing/2014/main" xmlns="" id="{518E5A25-92C5-4F27-8E26-0AAAB0CDC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ZoneTexte 24">
            <a:extLst>
              <a:ext uri="{FF2B5EF4-FFF2-40B4-BE49-F238E27FC236}">
                <a16:creationId xmlns:a16="http://schemas.microsoft.com/office/drawing/2014/main" xmlns="" id="{D961FF62-0F12-46E6-85D2-9927F9F76D87}"/>
              </a:ext>
            </a:extLst>
          </p:cNvPr>
          <p:cNvSpPr txBox="1"/>
          <p:nvPr/>
        </p:nvSpPr>
        <p:spPr>
          <a:xfrm>
            <a:off x="2610102" y="1191846"/>
            <a:ext cx="7040814" cy="5238324"/>
          </a:xfrm>
          <a:prstGeom prst="rect">
            <a:avLst/>
          </a:prstGeom>
        </p:spPr>
        <p:txBody>
          <a:bodyPr vert="horz" lIns="91440" tIns="45720" rIns="91440" bIns="45720" rtlCol="0">
            <a:normAutofit/>
          </a:bodyPr>
          <a:lstStyle/>
          <a:p>
            <a:pPr marL="114300">
              <a:lnSpc>
                <a:spcPct val="120000"/>
              </a:lnSpc>
              <a:buClr>
                <a:schemeClr val="accent1"/>
              </a:buClr>
              <a:buSzPct val="80000"/>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114300">
              <a:lnSpc>
                <a:spcPct val="120000"/>
              </a:lnSpc>
              <a:buClr>
                <a:schemeClr val="accent1"/>
              </a:buClr>
              <a:buSzPct val="80000"/>
            </a:pPr>
            <a:r>
              <a:rPr lang="fr-CA" sz="1600" dirty="0">
                <a:latin typeface="Arial" panose="020B0604020202020204" pitchFamily="34" charset="0"/>
                <a:cs typeface="Arial" panose="020B0604020202020204" pitchFamily="34" charset="0"/>
              </a:rPr>
              <a:t>On peut s’aider en: </a:t>
            </a:r>
          </a:p>
          <a:p>
            <a:pPr marL="114300">
              <a:lnSpc>
                <a:spcPct val="120000"/>
              </a:lnSpc>
              <a:buClr>
                <a:schemeClr val="accent1"/>
              </a:buClr>
              <a:buSzPct val="80000"/>
            </a:pPr>
            <a:endParaRPr lang="fr-CA" sz="1600" dirty="0">
              <a:latin typeface="Arial" panose="020B0604020202020204" pitchFamily="34" charset="0"/>
              <a:cs typeface="Arial" panose="020B0604020202020204" pitchFamily="34" charset="0"/>
            </a:endParaRPr>
          </a:p>
          <a:p>
            <a:pPr marL="457200" indent="-342900">
              <a:lnSpc>
                <a:spcPct val="120000"/>
              </a:lnSpc>
              <a:buClr>
                <a:schemeClr val="accent1"/>
              </a:buClr>
              <a:buSzPct val="80000"/>
              <a:buAutoNum type="arabicParenR"/>
            </a:pPr>
            <a:r>
              <a:rPr lang="fr-CA" sz="1600" dirty="0">
                <a:latin typeface="Arial" panose="020B0604020202020204" pitchFamily="34" charset="0"/>
                <a:cs typeface="Arial" panose="020B0604020202020204" pitchFamily="34" charset="0"/>
              </a:rPr>
              <a:t>Retournant à nos listes de mots créés précédemment et les classer en catégories:</a:t>
            </a:r>
          </a:p>
          <a:p>
            <a:pPr marL="1314450" lvl="2" indent="-285750">
              <a:lnSpc>
                <a:spcPct val="120000"/>
              </a:lnSpc>
              <a:buClr>
                <a:schemeClr val="accent1"/>
              </a:buClr>
              <a:buSzPct val="80000"/>
              <a:buFont typeface="Arial" panose="020B0604020202020204" pitchFamily="34" charset="0"/>
              <a:buChar char="•"/>
            </a:pPr>
            <a:r>
              <a:rPr lang="fr-CA" sz="1600" dirty="0">
                <a:latin typeface="Arial" panose="020B0604020202020204" pitchFamily="34" charset="0"/>
                <a:cs typeface="Arial" panose="020B0604020202020204" pitchFamily="34" charset="0"/>
              </a:rPr>
              <a:t>Qualificatifs: noire, fantastiques, belles, anciens, etc.</a:t>
            </a:r>
          </a:p>
          <a:p>
            <a:pPr marL="1314450" lvl="2" indent="-285750">
              <a:lnSpc>
                <a:spcPct val="120000"/>
              </a:lnSpc>
              <a:buClr>
                <a:schemeClr val="accent1"/>
              </a:buClr>
              <a:buSzPct val="80000"/>
              <a:buFont typeface="Arial" panose="020B0604020202020204" pitchFamily="34" charset="0"/>
              <a:buChar char="•"/>
            </a:pPr>
            <a:r>
              <a:rPr lang="fr-CA" sz="1600" dirty="0">
                <a:latin typeface="Arial" panose="020B0604020202020204" pitchFamily="34" charset="0"/>
                <a:cs typeface="Arial" panose="020B0604020202020204" pitchFamily="34" charset="0"/>
              </a:rPr>
              <a:t>Les nombres: 35, 7, 366, etc.</a:t>
            </a:r>
          </a:p>
          <a:p>
            <a:pPr marL="1314450" lvl="2" indent="-285750">
              <a:lnSpc>
                <a:spcPct val="120000"/>
              </a:lnSpc>
              <a:buClr>
                <a:schemeClr val="accent1"/>
              </a:buClr>
              <a:buSzPct val="80000"/>
              <a:buFont typeface="Arial" panose="020B0604020202020204" pitchFamily="34" charset="0"/>
              <a:buChar char="•"/>
            </a:pPr>
            <a:r>
              <a:rPr lang="fr-CA" sz="1600" dirty="0">
                <a:latin typeface="Arial" panose="020B0604020202020204" pitchFamily="34" charset="0"/>
                <a:cs typeface="Arial" panose="020B0604020202020204" pitchFamily="34" charset="0"/>
              </a:rPr>
              <a:t>Verbes: découvrir, percer, </a:t>
            </a:r>
          </a:p>
          <a:p>
            <a:pPr marL="1314450" lvl="2" indent="-285750">
              <a:lnSpc>
                <a:spcPct val="120000"/>
              </a:lnSpc>
              <a:buClr>
                <a:schemeClr val="accent1"/>
              </a:buClr>
              <a:buSzPct val="80000"/>
              <a:buFont typeface="Arial" panose="020B0604020202020204" pitchFamily="34" charset="0"/>
              <a:buChar char="•"/>
            </a:pPr>
            <a:r>
              <a:rPr lang="fr-CA" sz="1600" dirty="0">
                <a:latin typeface="Arial" panose="020B0604020202020204" pitchFamily="34" charset="0"/>
                <a:cs typeface="Arial" panose="020B0604020202020204" pitchFamily="34" charset="0"/>
              </a:rPr>
              <a:t>Noms: exploits, mystères, secrets, heures, magiciens, etc.</a:t>
            </a:r>
          </a:p>
          <a:p>
            <a:pPr marL="1314450" lvl="2" indent="-285750">
              <a:lnSpc>
                <a:spcPct val="120000"/>
              </a:lnSpc>
              <a:buClr>
                <a:schemeClr val="accent1"/>
              </a:buClr>
              <a:buSzPct val="80000"/>
              <a:buFont typeface="Arial" panose="020B0604020202020204" pitchFamily="34" charset="0"/>
              <a:buChar char="•"/>
            </a:pPr>
            <a:r>
              <a:rPr lang="fr-CA" sz="1600" dirty="0">
                <a:latin typeface="Arial" panose="020B0604020202020204" pitchFamily="34" charset="0"/>
                <a:cs typeface="Arial" panose="020B0604020202020204" pitchFamily="34" charset="0"/>
              </a:rPr>
              <a:t>Personnages: M. Blurp, Spoutnik, Marcus, etc.</a:t>
            </a:r>
          </a:p>
          <a:p>
            <a:pPr marL="1314450" lvl="2" indent="-285750">
              <a:lnSpc>
                <a:spcPct val="120000"/>
              </a:lnSpc>
              <a:buClr>
                <a:schemeClr val="accent1"/>
              </a:buClr>
              <a:buSzPct val="80000"/>
              <a:buFont typeface="Arial" panose="020B0604020202020204" pitchFamily="34" charset="0"/>
              <a:buChar char="•"/>
            </a:pPr>
            <a:r>
              <a:rPr lang="fr-CA" sz="1600" dirty="0">
                <a:latin typeface="Arial" panose="020B0604020202020204" pitchFamily="34" charset="0"/>
                <a:cs typeface="Arial" panose="020B0604020202020204" pitchFamily="34" charset="0"/>
              </a:rPr>
              <a:t>Autres…</a:t>
            </a:r>
          </a:p>
          <a:p>
            <a:pPr marL="114300">
              <a:lnSpc>
                <a:spcPct val="120000"/>
              </a:lnSpc>
              <a:buClr>
                <a:schemeClr val="accent1"/>
              </a:buClr>
              <a:buSzPct val="80000"/>
            </a:pPr>
            <a:endParaRPr lang="fr-CA"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r>
              <a:rPr lang="fr-CA" sz="1600" dirty="0">
                <a:latin typeface="Arial" panose="020B0604020202020204" pitchFamily="34" charset="0"/>
                <a:cs typeface="Arial" panose="020B0604020202020204" pitchFamily="34" charset="0"/>
              </a:rPr>
              <a:t>2) Jouer avec ces mots pour créer le slogan souhaité:</a:t>
            </a:r>
          </a:p>
          <a:p>
            <a:pPr marL="1314450" lvl="2" indent="-285750">
              <a:lnSpc>
                <a:spcPct val="120000"/>
              </a:lnSpc>
              <a:buClr>
                <a:schemeClr val="accent1"/>
              </a:buClr>
              <a:buSzPct val="80000"/>
              <a:buFont typeface="Arial" panose="020B0604020202020204" pitchFamily="34" charset="0"/>
              <a:buChar char="•"/>
            </a:pPr>
            <a:r>
              <a:rPr lang="fr-CA" sz="1600" dirty="0">
                <a:latin typeface="Arial" panose="020B0604020202020204" pitchFamily="34" charset="0"/>
                <a:cs typeface="Arial" panose="020B0604020202020204" pitchFamily="34" charset="0"/>
              </a:rPr>
              <a:t>“Les 7 secrets de M. Blurp”</a:t>
            </a:r>
          </a:p>
          <a:p>
            <a:pPr marL="1314450" lvl="2" indent="-285750">
              <a:lnSpc>
                <a:spcPct val="120000"/>
              </a:lnSpc>
              <a:buClr>
                <a:schemeClr val="accent1"/>
              </a:buClr>
              <a:buSzPct val="80000"/>
              <a:buFont typeface="Arial" panose="020B0604020202020204" pitchFamily="34" charset="0"/>
              <a:buChar char="•"/>
            </a:pPr>
            <a:r>
              <a:rPr lang="fr-CA" sz="1600" dirty="0">
                <a:latin typeface="Arial" panose="020B0604020202020204" pitchFamily="34" charset="0"/>
                <a:cs typeface="Arial" panose="020B0604020202020204" pitchFamily="34" charset="0"/>
              </a:rPr>
              <a:t>“Marcus, 110 ans et magicien”</a:t>
            </a:r>
          </a:p>
          <a:p>
            <a:pPr marL="1314450" lvl="2" indent="-285750">
              <a:lnSpc>
                <a:spcPct val="120000"/>
              </a:lnSpc>
              <a:buClr>
                <a:schemeClr val="accent1"/>
              </a:buClr>
              <a:buSzPct val="80000"/>
              <a:buFont typeface="Arial" panose="020B0604020202020204" pitchFamily="34" charset="0"/>
              <a:buChar char="•"/>
            </a:pPr>
            <a:r>
              <a:rPr lang="fr-CA" sz="1600" dirty="0">
                <a:latin typeface="Arial" panose="020B0604020202020204" pitchFamily="34" charset="0"/>
                <a:cs typeface="Arial" panose="020B0604020202020204" pitchFamily="34" charset="0"/>
              </a:rPr>
              <a:t>“Pique-nique sur Spoutnik”</a:t>
            </a:r>
          </a:p>
          <a:p>
            <a:pPr marL="1314450" lvl="2" indent="-285750">
              <a:lnSpc>
                <a:spcPct val="120000"/>
              </a:lnSpc>
              <a:buClr>
                <a:schemeClr val="accent1"/>
              </a:buClr>
              <a:buSzPct val="80000"/>
              <a:buFont typeface="Arial" panose="020B0604020202020204" pitchFamily="34" charset="0"/>
              <a:buChar char="•"/>
            </a:pPr>
            <a:r>
              <a:rPr lang="fr-CA" sz="1600" dirty="0">
                <a:latin typeface="Arial" panose="020B0604020202020204" pitchFamily="34" charset="0"/>
                <a:cs typeface="Arial" panose="020B0604020202020204" pitchFamily="34" charset="0"/>
              </a:rPr>
              <a:t>“Un orbite, 5 mystères”</a:t>
            </a:r>
          </a:p>
          <a:p>
            <a:pPr marL="1314450" lvl="2" indent="-285750">
              <a:lnSpc>
                <a:spcPct val="120000"/>
              </a:lnSpc>
              <a:buClr>
                <a:schemeClr val="accent1"/>
              </a:buClr>
              <a:buSzPct val="800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1314450" lvl="2" indent="-285750">
              <a:lnSpc>
                <a:spcPct val="120000"/>
              </a:lnSpc>
              <a:buClr>
                <a:schemeClr val="accent1"/>
              </a:buClr>
              <a:buSzPct val="80000"/>
              <a:buFont typeface="Arial" panose="020B0604020202020204" pitchFamily="34" charset="0"/>
              <a:buChar char="•"/>
            </a:pPr>
            <a:endParaRPr lang="en-US" sz="1600" dirty="0"/>
          </a:p>
        </p:txBody>
      </p:sp>
    </p:spTree>
    <p:extLst>
      <p:ext uri="{BB962C8B-B14F-4D97-AF65-F5344CB8AC3E}">
        <p14:creationId xmlns:p14="http://schemas.microsoft.com/office/powerpoint/2010/main" val="2493516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C3B467-088C-4F3D-A9A7-105C4E1E20CD}"/>
              </a:ext>
            </a:extLst>
          </p:cNvPr>
          <p:cNvSpPr>
            <a:spLocks noGrp="1"/>
          </p:cNvSpPr>
          <p:nvPr>
            <p:ph type="ctrTitle"/>
          </p:nvPr>
        </p:nvSpPr>
        <p:spPr>
          <a:xfrm>
            <a:off x="596348" y="2416674"/>
            <a:ext cx="4139596" cy="1630906"/>
          </a:xfrm>
        </p:spPr>
        <p:txBody>
          <a:bodyPr rtlCol="0">
            <a:noAutofit/>
          </a:bodyPr>
          <a:lstStyle/>
          <a:p>
            <a:pPr algn="ctr" rtl="0"/>
            <a:r>
              <a:rPr lang="fr" sz="4400" dirty="0">
                <a:solidFill>
                  <a:schemeClr val="accent2"/>
                </a:solidFill>
              </a:rPr>
              <a:t>Le décor</a:t>
            </a:r>
            <a:br>
              <a:rPr lang="fr" sz="4400" dirty="0">
                <a:solidFill>
                  <a:schemeClr val="accent2"/>
                </a:solidFill>
              </a:rPr>
            </a:br>
            <a:r>
              <a:rPr lang="fr" sz="4400" dirty="0">
                <a:solidFill>
                  <a:schemeClr val="accent2"/>
                </a:solidFill>
              </a:rPr>
              <a:t>Les costumes</a:t>
            </a:r>
            <a:br>
              <a:rPr lang="fr" sz="4400" dirty="0">
                <a:solidFill>
                  <a:schemeClr val="accent2"/>
                </a:solidFill>
              </a:rPr>
            </a:br>
            <a:r>
              <a:rPr lang="fr" sz="4400" dirty="0">
                <a:solidFill>
                  <a:schemeClr val="accent2"/>
                </a:solidFill>
              </a:rPr>
              <a:t>Les accessoires</a:t>
            </a:r>
          </a:p>
        </p:txBody>
      </p:sp>
      <p:sp>
        <p:nvSpPr>
          <p:cNvPr id="4" name="Ellipse 3">
            <a:extLst>
              <a:ext uri="{FF2B5EF4-FFF2-40B4-BE49-F238E27FC236}">
                <a16:creationId xmlns:a16="http://schemas.microsoft.com/office/drawing/2014/main" xmlns="" id="{F2E0F85A-AC4D-4E02-9D8A-72D5A734EC7F}"/>
              </a:ext>
            </a:extLst>
          </p:cNvPr>
          <p:cNvSpPr/>
          <p:nvPr/>
        </p:nvSpPr>
        <p:spPr>
          <a:xfrm>
            <a:off x="4735944" y="408391"/>
            <a:ext cx="6366645" cy="6041217"/>
          </a:xfrm>
          <a:prstGeom prst="ellipse">
            <a:avLst/>
          </a:prstGeom>
          <a:ln w="762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sz="2800" dirty="0"/>
          </a:p>
        </p:txBody>
      </p:sp>
      <p:pic>
        <p:nvPicPr>
          <p:cNvPr id="5" name="Image 4">
            <a:extLst>
              <a:ext uri="{FF2B5EF4-FFF2-40B4-BE49-F238E27FC236}">
                <a16:creationId xmlns:a16="http://schemas.microsoft.com/office/drawing/2014/main" xmlns="" id="{F1784D52-DCFA-47AF-8347-42D2CB42C2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062166"/>
            <a:ext cx="1471125" cy="2537790"/>
          </a:xfrm>
          <a:prstGeom prst="rect">
            <a:avLst/>
          </a:prstGeom>
        </p:spPr>
      </p:pic>
      <p:pic>
        <p:nvPicPr>
          <p:cNvPr id="7" name="Image 6">
            <a:extLst>
              <a:ext uri="{FF2B5EF4-FFF2-40B4-BE49-F238E27FC236}">
                <a16:creationId xmlns:a16="http://schemas.microsoft.com/office/drawing/2014/main" xmlns="" id="{B2C0756A-A499-42AD-9D82-FD74C4C1E8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787" y="957562"/>
            <a:ext cx="1490283" cy="26371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 8" descr="Une image contenant cockpit, panneau de configuration&#10;&#10;Description générée automatiquement">
            <a:extLst>
              <a:ext uri="{FF2B5EF4-FFF2-40B4-BE49-F238E27FC236}">
                <a16:creationId xmlns:a16="http://schemas.microsoft.com/office/drawing/2014/main" xmlns="" id="{5160EC93-2A79-45DB-A826-5DD72448D6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45056">
            <a:off x="5560374" y="1231655"/>
            <a:ext cx="2250511" cy="15015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 10" descr="Une image contenant postiche&#10;&#10;Description générée automatiquement">
            <a:extLst>
              <a:ext uri="{FF2B5EF4-FFF2-40B4-BE49-F238E27FC236}">
                <a16:creationId xmlns:a16="http://schemas.microsoft.com/office/drawing/2014/main" xmlns="" id="{117A4F3D-6013-422B-9326-91575F65381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517" t="17198" r="28490" b="44348"/>
          <a:stretch/>
        </p:blipFill>
        <p:spPr>
          <a:xfrm rot="631032">
            <a:off x="8001092" y="3982233"/>
            <a:ext cx="2105671" cy="12854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9962037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xmlns="" id="{90B8E093-2236-47C9-85A4-C48CFBA8E480}"/>
              </a:ext>
            </a:extLst>
          </p:cNvPr>
          <p:cNvSpPr>
            <a:spLocks noGrp="1"/>
          </p:cNvSpPr>
          <p:nvPr>
            <p:ph type="ctrTitle"/>
          </p:nvPr>
        </p:nvSpPr>
        <p:spPr>
          <a:xfrm>
            <a:off x="1986493" y="296232"/>
            <a:ext cx="6522143" cy="721285"/>
          </a:xfrm>
        </p:spPr>
        <p:txBody>
          <a:bodyPr rtlCol="0">
            <a:noAutofit/>
          </a:bodyPr>
          <a:lstStyle/>
          <a:p>
            <a:pPr algn="ctr"/>
            <a:r>
              <a:rPr lang="fr-CA" sz="4000" dirty="0">
                <a:solidFill>
                  <a:schemeClr val="accent2"/>
                </a:solidFill>
                <a:latin typeface="Arial" panose="020B0604020202020204" pitchFamily="34" charset="0"/>
                <a:cs typeface="Arial" panose="020B0604020202020204" pitchFamily="34" charset="0"/>
              </a:rPr>
              <a:t>Méthode du «carrousel»</a:t>
            </a:r>
            <a:endParaRPr lang="fr" sz="4000" dirty="0">
              <a:solidFill>
                <a:schemeClr val="accent2"/>
              </a:solidFill>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xmlns="" id="{246D4D84-4FAB-4EBA-93E3-C82CEAF69F34}"/>
              </a:ext>
            </a:extLst>
          </p:cNvPr>
          <p:cNvSpPr txBox="1"/>
          <p:nvPr/>
        </p:nvSpPr>
        <p:spPr>
          <a:xfrm>
            <a:off x="1899587" y="1247192"/>
            <a:ext cx="7061638" cy="830997"/>
          </a:xfrm>
          <a:prstGeom prst="rect">
            <a:avLst/>
          </a:prstGeom>
          <a:noFill/>
        </p:spPr>
        <p:txBody>
          <a:bodyPr wrap="square" rtlCol="0">
            <a:spAutoFit/>
          </a:bodyPr>
          <a:lstStyle/>
          <a:p>
            <a:pPr algn="ctr"/>
            <a:r>
              <a:rPr lang="fr-CA" sz="1600" b="0" i="0" dirty="0">
                <a:solidFill>
                  <a:srgbClr val="000000"/>
                </a:solidFill>
                <a:effectLst/>
                <a:latin typeface="Heebo" pitchFamily="2" charset="-79"/>
                <a:cs typeface="Heebo" pitchFamily="2" charset="-79"/>
              </a:rPr>
              <a:t>Cette méthode utilise deux cercles formés par les participants. </a:t>
            </a:r>
          </a:p>
          <a:p>
            <a:pPr algn="ctr"/>
            <a:r>
              <a:rPr lang="fr-CA" sz="1600" dirty="0">
                <a:solidFill>
                  <a:srgbClr val="000000"/>
                </a:solidFill>
                <a:latin typeface="Heebo" pitchFamily="2" charset="-79"/>
                <a:cs typeface="Heebo" pitchFamily="2" charset="-79"/>
              </a:rPr>
              <a:t>U</a:t>
            </a:r>
            <a:r>
              <a:rPr lang="fr-CA" sz="1600" b="0" i="0" dirty="0">
                <a:solidFill>
                  <a:srgbClr val="000000"/>
                </a:solidFill>
                <a:effectLst/>
                <a:latin typeface="Heebo" pitchFamily="2" charset="-79"/>
                <a:cs typeface="Heebo" pitchFamily="2" charset="-79"/>
              </a:rPr>
              <a:t>n petit et un grand qui entoure le premier. </a:t>
            </a:r>
          </a:p>
          <a:p>
            <a:pPr algn="ctr"/>
            <a:r>
              <a:rPr lang="fr-CA" sz="1600" dirty="0">
                <a:solidFill>
                  <a:srgbClr val="000000"/>
                </a:solidFill>
                <a:latin typeface="Heebo" pitchFamily="2" charset="-79"/>
                <a:cs typeface="Heebo" pitchFamily="2" charset="-79"/>
              </a:rPr>
              <a:t>Les participants se font face et forment donc des duos. </a:t>
            </a:r>
            <a:endParaRPr lang="fr-CA" sz="1600" dirty="0"/>
          </a:p>
        </p:txBody>
      </p:sp>
      <p:sp>
        <p:nvSpPr>
          <p:cNvPr id="6" name="ZoneTexte 5">
            <a:extLst>
              <a:ext uri="{FF2B5EF4-FFF2-40B4-BE49-F238E27FC236}">
                <a16:creationId xmlns:a16="http://schemas.microsoft.com/office/drawing/2014/main" xmlns="" id="{9486C32D-7E65-4A00-9893-507E4F181B7A}"/>
              </a:ext>
            </a:extLst>
          </p:cNvPr>
          <p:cNvSpPr txBox="1"/>
          <p:nvPr/>
        </p:nvSpPr>
        <p:spPr>
          <a:xfrm>
            <a:off x="1195963" y="2307865"/>
            <a:ext cx="8693624" cy="4062651"/>
          </a:xfrm>
          <a:prstGeom prst="rect">
            <a:avLst/>
          </a:prstGeom>
          <a:noFill/>
        </p:spPr>
        <p:txBody>
          <a:bodyPr wrap="square" rtlCol="0">
            <a:spAutoFit/>
          </a:bodyPr>
          <a:lstStyle/>
          <a:p>
            <a:pPr marL="342900" indent="-342900">
              <a:buFont typeface="+mj-lt"/>
              <a:buAutoNum type="arabicPeriod"/>
            </a:pPr>
            <a:r>
              <a:rPr lang="fr-CA" sz="1600" dirty="0"/>
              <a:t>L’animateur de la méthode créative lance un premier thème sur lequel brainstormer. Ex: les accessoires du pilote.</a:t>
            </a:r>
          </a:p>
          <a:p>
            <a:pPr marL="342900" indent="-342900">
              <a:buFont typeface="+mj-lt"/>
              <a:buAutoNum type="arabicPeriod"/>
            </a:pPr>
            <a:endParaRPr lang="fr-CA" sz="1600" dirty="0"/>
          </a:p>
          <a:p>
            <a:pPr marL="342900" indent="-342900">
              <a:buFont typeface="+mj-lt"/>
              <a:buAutoNum type="arabicPeriod"/>
            </a:pPr>
            <a:r>
              <a:rPr lang="fr-CA" sz="1600" dirty="0"/>
              <a:t>Chacun des duos, à la manière d’un speed dating, on une minute ou deux, pour sortir des idées sur ce thème. Le participant qui se trouve à l’intérieur du cercle écrit les idées sur un post-it ou deux. Prévoir des post-it de couleurs différentes pour s’y retrouver avec les thèmes. La personne extérieure va déposer le post-it sur un grand carton correspondant au thème qui vient d’être traité.</a:t>
            </a:r>
          </a:p>
          <a:p>
            <a:pPr marL="342900" indent="-342900">
              <a:buFont typeface="+mj-lt"/>
              <a:buAutoNum type="arabicPeriod"/>
            </a:pPr>
            <a:endParaRPr lang="fr-CA" sz="1600" dirty="0"/>
          </a:p>
          <a:p>
            <a:pPr marL="342900" indent="-342900">
              <a:buFont typeface="+mj-lt"/>
              <a:buAutoNum type="arabicPeriod"/>
            </a:pPr>
            <a:r>
              <a:rPr lang="fr-CA" sz="1600" dirty="0"/>
              <a:t>Après le temps imparti, l’animateur demande au cercle extérieur de tourner vers la droite jusqu’à atteindre un prochain participant. Le cercle intérieur ne se déplace jamais. </a:t>
            </a:r>
          </a:p>
          <a:p>
            <a:pPr marL="342900" indent="-342900">
              <a:buFont typeface="+mj-lt"/>
              <a:buAutoNum type="arabicPeriod"/>
            </a:pPr>
            <a:endParaRPr lang="fr-CA" sz="1600" dirty="0"/>
          </a:p>
          <a:p>
            <a:pPr marL="342900" indent="-342900">
              <a:buFont typeface="+mj-lt"/>
              <a:buAutoNum type="arabicPeriod"/>
            </a:pPr>
            <a:r>
              <a:rPr lang="fr-CA" sz="1600" dirty="0"/>
              <a:t>L’animateur propose un second thème comme par exemple: Décrivez-moi l’intérieur de la fusée… C’est reparti pour un deux minutes! Et ainsi de suite…</a:t>
            </a:r>
          </a:p>
          <a:p>
            <a:endParaRPr lang="fr-CA" dirty="0"/>
          </a:p>
        </p:txBody>
      </p:sp>
      <p:pic>
        <p:nvPicPr>
          <p:cNvPr id="4" name="Image 3" descr="Une image contenant texte&#10;&#10;Description générée automatiquement">
            <a:extLst>
              <a:ext uri="{FF2B5EF4-FFF2-40B4-BE49-F238E27FC236}">
                <a16:creationId xmlns:a16="http://schemas.microsoft.com/office/drawing/2014/main" xmlns="" id="{5707595E-73FC-4C83-9EDF-7F13EA3A2BF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270098" y="131838"/>
            <a:ext cx="1115354" cy="1115354"/>
          </a:xfrm>
          <a:prstGeom prst="rect">
            <a:avLst/>
          </a:prstGeom>
        </p:spPr>
      </p:pic>
    </p:spTree>
    <p:extLst>
      <p:ext uri="{BB962C8B-B14F-4D97-AF65-F5344CB8AC3E}">
        <p14:creationId xmlns:p14="http://schemas.microsoft.com/office/powerpoint/2010/main" val="423214444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xmlns=""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31" name="Straight Connector 30">
              <a:extLst>
                <a:ext uri="{FF2B5EF4-FFF2-40B4-BE49-F238E27FC236}">
                  <a16:creationId xmlns:a16="http://schemas.microsoft.com/office/drawing/2014/main" xmlns=""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xmlns=""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xmlns=""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xmlns=""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xmlns=""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xmlns=""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xmlns=""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xmlns=""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xmlns=""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xmlns=""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xmlns="" id="{18C3B467-088C-4F3D-A9A7-105C4E1E20CD}"/>
              </a:ext>
            </a:extLst>
          </p:cNvPr>
          <p:cNvSpPr>
            <a:spLocks noGrp="1"/>
          </p:cNvSpPr>
          <p:nvPr>
            <p:ph type="ctrTitle"/>
          </p:nvPr>
        </p:nvSpPr>
        <p:spPr>
          <a:xfrm>
            <a:off x="2302558" y="249070"/>
            <a:ext cx="6914195" cy="582246"/>
          </a:xfrm>
        </p:spPr>
        <p:txBody>
          <a:bodyPr vert="horz" lIns="91440" tIns="45720" rIns="91440" bIns="45720" rtlCol="0" anchor="t">
            <a:normAutofit fontScale="90000"/>
          </a:bodyPr>
          <a:lstStyle/>
          <a:p>
            <a:pPr algn="l"/>
            <a:r>
              <a:rPr lang="en-US" sz="3600" b="0" i="0" cap="all" dirty="0">
                <a:effectLst/>
              </a:rPr>
              <a:t>Le décor</a:t>
            </a:r>
          </a:p>
        </p:txBody>
      </p:sp>
      <p:pic>
        <p:nvPicPr>
          <p:cNvPr id="5" name="Picture 4">
            <a:extLst>
              <a:ext uri="{FF2B5EF4-FFF2-40B4-BE49-F238E27FC236}">
                <a16:creationId xmlns:a16="http://schemas.microsoft.com/office/drawing/2014/main" xmlns="" id="{9E832F35-6B66-499B-9195-66A3E1030FD0}"/>
              </a:ext>
            </a:extLst>
          </p:cNvPr>
          <p:cNvPicPr>
            <a:picLocks noChangeAspect="1"/>
          </p:cNvPicPr>
          <p:nvPr/>
        </p:nvPicPr>
        <p:blipFill rotWithShape="1">
          <a:blip r:embed="rId2">
            <a:duotone>
              <a:prstClr val="black"/>
              <a:schemeClr val="tx2">
                <a:tint val="45000"/>
                <a:satMod val="400000"/>
              </a:schemeClr>
            </a:duotone>
          </a:blip>
          <a:srcRect l="60224" t="205" r="15374"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42" name="Isosceles Triangle 41">
            <a:extLst>
              <a:ext uri="{FF2B5EF4-FFF2-40B4-BE49-F238E27FC236}">
                <a16:creationId xmlns:a16="http://schemas.microsoft.com/office/drawing/2014/main" xmlns="" id="{518E5A25-92C5-4F27-8E26-0AAAB0CDC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ZoneTexte 24">
            <a:extLst>
              <a:ext uri="{FF2B5EF4-FFF2-40B4-BE49-F238E27FC236}">
                <a16:creationId xmlns:a16="http://schemas.microsoft.com/office/drawing/2014/main" xmlns="" id="{D961FF62-0F12-46E6-85D2-9927F9F76D87}"/>
              </a:ext>
            </a:extLst>
          </p:cNvPr>
          <p:cNvSpPr txBox="1"/>
          <p:nvPr/>
        </p:nvSpPr>
        <p:spPr>
          <a:xfrm>
            <a:off x="2532127" y="852186"/>
            <a:ext cx="7040814" cy="5238324"/>
          </a:xfrm>
          <a:prstGeom prst="rect">
            <a:avLst/>
          </a:prstGeom>
        </p:spPr>
        <p:txBody>
          <a:bodyPr vert="horz" lIns="91440" tIns="45720" rIns="91440" bIns="45720" rtlCol="0">
            <a:normAutofit fontScale="85000" lnSpcReduction="20000"/>
          </a:bodyPr>
          <a:lstStyle/>
          <a:p>
            <a:pPr marL="114300">
              <a:lnSpc>
                <a:spcPct val="120000"/>
              </a:lnSpc>
              <a:buClr>
                <a:schemeClr val="accent1"/>
              </a:buClr>
              <a:buSzPct val="80000"/>
            </a:pPr>
            <a:r>
              <a:rPr lang="fr-CA" dirty="0">
                <a:solidFill>
                  <a:schemeClr val="tx1">
                    <a:lumMod val="75000"/>
                    <a:lumOff val="25000"/>
                  </a:schemeClr>
                </a:solidFill>
                <a:latin typeface="Arial" panose="020B0604020202020204" pitchFamily="34" charset="0"/>
                <a:cs typeface="Arial" panose="020B0604020202020204" pitchFamily="34" charset="0"/>
              </a:rPr>
              <a:t>Il influence beaucoup le déroulement de l’histoire. Il doit permettre des déplacements, des cachettes, avoir des accès secrets pour créer des surprises. On peut aussi surprendre en déterminant d’autres lieux ponctuels où pourra se dérouler l’action. </a:t>
            </a:r>
            <a:endParaRPr lang="fr-CA"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fr-CA"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r>
              <a:rPr lang="fr-CA" sz="1600" dirty="0">
                <a:latin typeface="Arial" panose="020B0604020202020204" pitchFamily="34" charset="0"/>
                <a:cs typeface="Arial" panose="020B0604020202020204" pitchFamily="34" charset="0"/>
              </a:rPr>
              <a:t>Selon le lieu où se déroule les rassemblements pour écouter les thématique: </a:t>
            </a:r>
          </a:p>
          <a:p>
            <a:pPr marL="114300">
              <a:lnSpc>
                <a:spcPct val="120000"/>
              </a:lnSpc>
              <a:buClr>
                <a:schemeClr val="accent1"/>
              </a:buClr>
              <a:buSzPct val="80000"/>
            </a:pPr>
            <a:endParaRPr lang="fr-CA"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r>
              <a:rPr lang="fr-CA" sz="1600" dirty="0">
                <a:latin typeface="Arial" panose="020B0604020202020204" pitchFamily="34" charset="0"/>
                <a:cs typeface="Arial" panose="020B0604020202020204" pitchFamily="34" charset="0"/>
              </a:rPr>
              <a:t>a) Aucun fond de scène sur lequel mettre un décor: </a:t>
            </a:r>
          </a:p>
          <a:p>
            <a:pPr marL="400050" indent="-285750">
              <a:lnSpc>
                <a:spcPct val="120000"/>
              </a:lnSpc>
              <a:buClr>
                <a:schemeClr val="accent1"/>
              </a:buClr>
              <a:buSzPct val="80000"/>
              <a:buFont typeface="Arial" panose="020B0604020202020204" pitchFamily="34" charset="0"/>
              <a:buChar char="•"/>
            </a:pPr>
            <a:r>
              <a:rPr lang="fr-CA" sz="1600" dirty="0">
                <a:latin typeface="Arial" panose="020B0604020202020204" pitchFamily="34" charset="0"/>
                <a:cs typeface="Arial" panose="020B0604020202020204" pitchFamily="34" charset="0"/>
              </a:rPr>
              <a:t>Échafaudages</a:t>
            </a:r>
          </a:p>
          <a:p>
            <a:pPr marL="400050" indent="-285750">
              <a:lnSpc>
                <a:spcPct val="120000"/>
              </a:lnSpc>
              <a:buClr>
                <a:schemeClr val="accent1"/>
              </a:buClr>
              <a:buSzPct val="80000"/>
              <a:buFont typeface="Arial" panose="020B0604020202020204" pitchFamily="34" charset="0"/>
              <a:buChar char="•"/>
            </a:pPr>
            <a:r>
              <a:rPr lang="fr-CA" sz="1600" dirty="0">
                <a:latin typeface="Arial" panose="020B0604020202020204" pitchFamily="34" charset="0"/>
                <a:cs typeface="Arial" panose="020B0604020202020204" pitchFamily="34" charset="0"/>
              </a:rPr>
              <a:t>Décor mobile (utiliser des meubles roulants sur lequel vous pouvez créer des éléments de décors: vestiaires sur roues, chariots, etc. </a:t>
            </a:r>
          </a:p>
          <a:p>
            <a:pPr marL="114300">
              <a:lnSpc>
                <a:spcPct val="120000"/>
              </a:lnSpc>
              <a:buClr>
                <a:schemeClr val="accent1"/>
              </a:buClr>
              <a:buSzPct val="80000"/>
            </a:pPr>
            <a:endParaRPr lang="fr-CA"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r>
              <a:rPr lang="fr-CA" sz="1600" dirty="0">
                <a:latin typeface="Arial" panose="020B0604020202020204" pitchFamily="34" charset="0"/>
                <a:cs typeface="Arial" panose="020B0604020202020204" pitchFamily="34" charset="0"/>
              </a:rPr>
              <a:t>b) Un mur de fond seulement:</a:t>
            </a:r>
          </a:p>
          <a:p>
            <a:pPr marL="400050" indent="-285750">
              <a:lnSpc>
                <a:spcPct val="120000"/>
              </a:lnSpc>
              <a:buClr>
                <a:schemeClr val="accent1"/>
              </a:buClr>
              <a:buSzPct val="80000"/>
              <a:buFont typeface="Arial" panose="020B0604020202020204" pitchFamily="34" charset="0"/>
              <a:buChar char="•"/>
            </a:pPr>
            <a:r>
              <a:rPr lang="fr-CA" sz="1600" dirty="0">
                <a:latin typeface="Arial" panose="020B0604020202020204" pitchFamily="34" charset="0"/>
                <a:cs typeface="Arial" panose="020B0604020202020204" pitchFamily="34" charset="0"/>
              </a:rPr>
              <a:t>Canevas / tissus sur lequel dessiner notre décor</a:t>
            </a:r>
          </a:p>
          <a:p>
            <a:pPr marL="400050" indent="-285750">
              <a:lnSpc>
                <a:spcPct val="120000"/>
              </a:lnSpc>
              <a:buClr>
                <a:schemeClr val="accent1"/>
              </a:buClr>
              <a:buSzPct val="80000"/>
              <a:buFont typeface="Arial" panose="020B0604020202020204" pitchFamily="34" charset="0"/>
              <a:buChar char="•"/>
            </a:pPr>
            <a:r>
              <a:rPr lang="fr-CA" sz="1600" dirty="0">
                <a:latin typeface="Arial" panose="020B0604020202020204" pitchFamily="34" charset="0"/>
                <a:cs typeface="Arial" panose="020B0604020202020204" pitchFamily="34" charset="0"/>
              </a:rPr>
              <a:t>Coroplaste sur lequel placer ses éléments de décors (ne pas peindre)</a:t>
            </a:r>
          </a:p>
          <a:p>
            <a:pPr marL="114300">
              <a:lnSpc>
                <a:spcPct val="120000"/>
              </a:lnSpc>
              <a:buClr>
                <a:schemeClr val="accent1"/>
              </a:buClr>
              <a:buSzPct val="80000"/>
            </a:pPr>
            <a:endParaRPr lang="fr-CA"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r>
              <a:rPr lang="fr-CA" sz="1600" dirty="0">
                <a:latin typeface="Arial" panose="020B0604020202020204" pitchFamily="34" charset="0"/>
                <a:cs typeface="Arial" panose="020B0604020202020204" pitchFamily="34" charset="0"/>
              </a:rPr>
              <a:t>c) Scène: </a:t>
            </a:r>
          </a:p>
          <a:p>
            <a:pPr marL="400050" indent="-285750">
              <a:lnSpc>
                <a:spcPct val="120000"/>
              </a:lnSpc>
              <a:buClr>
                <a:schemeClr val="accent1"/>
              </a:buClr>
              <a:buSzPct val="80000"/>
              <a:buFont typeface="Arial" panose="020B0604020202020204" pitchFamily="34" charset="0"/>
              <a:buChar char="•"/>
            </a:pPr>
            <a:r>
              <a:rPr lang="fr-CA" sz="1600" dirty="0">
                <a:latin typeface="Arial" panose="020B0604020202020204" pitchFamily="34" charset="0"/>
                <a:cs typeface="Arial" panose="020B0604020202020204" pitchFamily="34" charset="0"/>
              </a:rPr>
              <a:t>Utiliser les rideaux pour créer des zones spéciale</a:t>
            </a:r>
          </a:p>
          <a:p>
            <a:pPr marL="400050" indent="-285750">
              <a:lnSpc>
                <a:spcPct val="120000"/>
              </a:lnSpc>
              <a:buClr>
                <a:schemeClr val="accent1"/>
              </a:buClr>
              <a:buSzPct val="80000"/>
              <a:buFont typeface="Arial" panose="020B0604020202020204" pitchFamily="34" charset="0"/>
              <a:buChar char="•"/>
            </a:pPr>
            <a:r>
              <a:rPr lang="fr-CA" sz="1600" dirty="0">
                <a:latin typeface="Arial" panose="020B0604020202020204" pitchFamily="34" charset="0"/>
                <a:cs typeface="Arial" panose="020B0604020202020204" pitchFamily="34" charset="0"/>
              </a:rPr>
              <a:t>Les coulisses pour aller ailleurs dans “une autre pièce” ou sortir dans l’espace”, </a:t>
            </a:r>
          </a:p>
          <a:p>
            <a:pPr marL="400050" indent="-285750">
              <a:lnSpc>
                <a:spcPct val="120000"/>
              </a:lnSpc>
              <a:buClr>
                <a:schemeClr val="accent1"/>
              </a:buClr>
              <a:buSzPct val="80000"/>
              <a:buFont typeface="Arial" panose="020B0604020202020204" pitchFamily="34" charset="0"/>
              <a:buChar char="•"/>
            </a:pPr>
            <a:r>
              <a:rPr lang="fr-CA" sz="1600" dirty="0">
                <a:latin typeface="Arial" panose="020B0604020202020204" pitchFamily="34" charset="0"/>
                <a:cs typeface="Arial" panose="020B0604020202020204" pitchFamily="34" charset="0"/>
              </a:rPr>
              <a:t>Etc. </a:t>
            </a:r>
          </a:p>
          <a:p>
            <a:pPr marL="114300">
              <a:lnSpc>
                <a:spcPct val="120000"/>
              </a:lnSpc>
              <a:buClr>
                <a:schemeClr val="accent1"/>
              </a:buClr>
              <a:buSzPct val="80000"/>
            </a:pPr>
            <a:endParaRPr lang="fr-CA"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r>
              <a:rPr lang="fr-CA" sz="1600" dirty="0">
                <a:latin typeface="Arial" panose="020B0604020202020204" pitchFamily="34" charset="0"/>
                <a:cs typeface="Arial" panose="020B0604020202020204" pitchFamily="34" charset="0"/>
              </a:rPr>
              <a:t>d) Un mélange de tout ça! </a:t>
            </a:r>
          </a:p>
          <a:p>
            <a:pPr marL="114300">
              <a:lnSpc>
                <a:spcPct val="120000"/>
              </a:lnSpc>
              <a:buClr>
                <a:schemeClr val="accent1"/>
              </a:buClr>
              <a:buSzPct val="80000"/>
            </a:pPr>
            <a:endParaRPr lang="fr-CA"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314450" lvl="2" indent="-285750">
              <a:lnSpc>
                <a:spcPct val="120000"/>
              </a:lnSpc>
              <a:buClr>
                <a:schemeClr val="accent1"/>
              </a:buClr>
              <a:buSzPct val="80000"/>
              <a:buFont typeface="Arial" panose="020B0604020202020204" pitchFamily="34" charset="0"/>
              <a:buChar char="•"/>
            </a:pPr>
            <a:endParaRPr lang="en-US" sz="1600" dirty="0"/>
          </a:p>
        </p:txBody>
      </p:sp>
    </p:spTree>
    <p:extLst>
      <p:ext uri="{BB962C8B-B14F-4D97-AF65-F5344CB8AC3E}">
        <p14:creationId xmlns:p14="http://schemas.microsoft.com/office/powerpoint/2010/main" val="1668418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xmlns=""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31" name="Straight Connector 30">
              <a:extLst>
                <a:ext uri="{FF2B5EF4-FFF2-40B4-BE49-F238E27FC236}">
                  <a16:creationId xmlns:a16="http://schemas.microsoft.com/office/drawing/2014/main" xmlns=""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xmlns=""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xmlns=""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xmlns=""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xmlns=""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xmlns=""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xmlns=""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xmlns=""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xmlns=""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xmlns=""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xmlns="" id="{18C3B467-088C-4F3D-A9A7-105C4E1E20CD}"/>
              </a:ext>
            </a:extLst>
          </p:cNvPr>
          <p:cNvSpPr>
            <a:spLocks noGrp="1"/>
          </p:cNvSpPr>
          <p:nvPr>
            <p:ph type="ctrTitle"/>
          </p:nvPr>
        </p:nvSpPr>
        <p:spPr>
          <a:xfrm>
            <a:off x="2302558" y="249070"/>
            <a:ext cx="6914195" cy="582246"/>
          </a:xfrm>
        </p:spPr>
        <p:txBody>
          <a:bodyPr vert="horz" lIns="91440" tIns="45720" rIns="91440" bIns="45720" rtlCol="0" anchor="t">
            <a:normAutofit fontScale="90000"/>
          </a:bodyPr>
          <a:lstStyle/>
          <a:p>
            <a:pPr algn="l"/>
            <a:r>
              <a:rPr lang="en-US" sz="3600" b="0" i="0" cap="all" dirty="0">
                <a:effectLst/>
              </a:rPr>
              <a:t>Les costumes</a:t>
            </a:r>
          </a:p>
        </p:txBody>
      </p:sp>
      <p:pic>
        <p:nvPicPr>
          <p:cNvPr id="5" name="Picture 4">
            <a:extLst>
              <a:ext uri="{FF2B5EF4-FFF2-40B4-BE49-F238E27FC236}">
                <a16:creationId xmlns:a16="http://schemas.microsoft.com/office/drawing/2014/main" xmlns="" id="{9E832F35-6B66-499B-9195-66A3E1030FD0}"/>
              </a:ext>
            </a:extLst>
          </p:cNvPr>
          <p:cNvPicPr>
            <a:picLocks noChangeAspect="1"/>
          </p:cNvPicPr>
          <p:nvPr/>
        </p:nvPicPr>
        <p:blipFill rotWithShape="1">
          <a:blip r:embed="rId2">
            <a:duotone>
              <a:prstClr val="black"/>
              <a:schemeClr val="tx2">
                <a:tint val="45000"/>
                <a:satMod val="400000"/>
              </a:schemeClr>
            </a:duotone>
          </a:blip>
          <a:srcRect l="60224" t="205" r="15374"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42" name="Isosceles Triangle 41">
            <a:extLst>
              <a:ext uri="{FF2B5EF4-FFF2-40B4-BE49-F238E27FC236}">
                <a16:creationId xmlns:a16="http://schemas.microsoft.com/office/drawing/2014/main" xmlns="" id="{518E5A25-92C5-4F27-8E26-0AAAB0CDC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ZoneTexte 24">
            <a:extLst>
              <a:ext uri="{FF2B5EF4-FFF2-40B4-BE49-F238E27FC236}">
                <a16:creationId xmlns:a16="http://schemas.microsoft.com/office/drawing/2014/main" xmlns="" id="{D961FF62-0F12-46E6-85D2-9927F9F76D87}"/>
              </a:ext>
            </a:extLst>
          </p:cNvPr>
          <p:cNvSpPr txBox="1"/>
          <p:nvPr/>
        </p:nvSpPr>
        <p:spPr>
          <a:xfrm>
            <a:off x="2532127" y="852186"/>
            <a:ext cx="7040814" cy="5238324"/>
          </a:xfrm>
          <a:prstGeom prst="rect">
            <a:avLst/>
          </a:prstGeom>
        </p:spPr>
        <p:txBody>
          <a:bodyPr vert="horz" lIns="91440" tIns="45720" rIns="91440" bIns="45720" rtlCol="0">
            <a:normAutofit fontScale="92500" lnSpcReduction="10000"/>
          </a:bodyPr>
          <a:lstStyle/>
          <a:p>
            <a:pPr marL="114300">
              <a:lnSpc>
                <a:spcPct val="120000"/>
              </a:lnSpc>
              <a:buClr>
                <a:schemeClr val="accent1"/>
              </a:buClr>
              <a:buSzPct val="80000"/>
            </a:pPr>
            <a:r>
              <a:rPr lang="en-US" sz="1600" dirty="0">
                <a:latin typeface="Arial" panose="020B0604020202020204" pitchFamily="34" charset="0"/>
                <a:cs typeface="Arial" panose="020B0604020202020204" pitchFamily="34" charset="0"/>
              </a:rPr>
              <a:t>Après avoir determiner ses types de personnages (3 et 5 max.), il importe de prendre le temps de les définir davantage avant la creation de leur costume car la personnalité du personnage peut influencer le costume. </a:t>
            </a: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r>
              <a:rPr lang="en-US" sz="1600" dirty="0">
                <a:latin typeface="Arial" panose="020B0604020202020204" pitchFamily="34" charset="0"/>
                <a:cs typeface="Arial" panose="020B0604020202020204" pitchFamily="34" charset="0"/>
              </a:rPr>
              <a:t>Personnage féminin:</a:t>
            </a:r>
          </a:p>
          <a:p>
            <a:pPr marL="400050" indent="-285750">
              <a:lnSpc>
                <a:spcPct val="120000"/>
              </a:lnSpc>
              <a:buClr>
                <a:schemeClr val="accent1"/>
              </a:buClr>
              <a:buSzPct val="80000"/>
              <a:buFont typeface="Arial" panose="020B0604020202020204" pitchFamily="34" charset="0"/>
              <a:buChar char="•"/>
            </a:pPr>
            <a:r>
              <a:rPr lang="en-US" sz="1600" dirty="0">
                <a:latin typeface="Arial" panose="020B0604020202020204" pitchFamily="34" charset="0"/>
                <a:cs typeface="Arial" panose="020B0604020202020204" pitchFamily="34" charset="0"/>
              </a:rPr>
              <a:t>Astronaute d’experience</a:t>
            </a:r>
          </a:p>
          <a:p>
            <a:pPr marL="400050" indent="-285750">
              <a:lnSpc>
                <a:spcPct val="120000"/>
              </a:lnSpc>
              <a:buClr>
                <a:schemeClr val="accent1"/>
              </a:buClr>
              <a:buSzPct val="80000"/>
              <a:buFont typeface="Arial" panose="020B0604020202020204" pitchFamily="34" charset="0"/>
              <a:buChar char="•"/>
            </a:pPr>
            <a:r>
              <a:rPr lang="en-US" sz="1600" dirty="0">
                <a:latin typeface="Arial" panose="020B0604020202020204" pitchFamily="34" charset="0"/>
                <a:cs typeface="Arial" panose="020B0604020202020204" pitchFamily="34" charset="0"/>
              </a:rPr>
              <a:t>Cerveau du groupe. Très intelligente. </a:t>
            </a:r>
          </a:p>
          <a:p>
            <a:pPr marL="400050" indent="-285750">
              <a:lnSpc>
                <a:spcPct val="120000"/>
              </a:lnSpc>
              <a:buClr>
                <a:schemeClr val="accent1"/>
              </a:buClr>
              <a:buSzPct val="80000"/>
              <a:buFont typeface="Arial" panose="020B0604020202020204" pitchFamily="34" charset="0"/>
              <a:buChar char="•"/>
            </a:pPr>
            <a:r>
              <a:rPr lang="en-US" sz="1600" dirty="0">
                <a:latin typeface="Arial" panose="020B0604020202020204" pitchFamily="34" charset="0"/>
                <a:cs typeface="Arial" panose="020B0604020202020204" pitchFamily="34" charset="0"/>
              </a:rPr>
              <a:t>Plusieurs missions spatiales à son actif.</a:t>
            </a:r>
          </a:p>
          <a:p>
            <a:pPr marL="400050" indent="-285750">
              <a:lnSpc>
                <a:spcPct val="120000"/>
              </a:lnSpc>
              <a:buClr>
                <a:schemeClr val="accent1"/>
              </a:buClr>
              <a:buSzPct val="80000"/>
              <a:buFont typeface="Arial" panose="020B0604020202020204" pitchFamily="34" charset="0"/>
              <a:buChar char="•"/>
            </a:pPr>
            <a:r>
              <a:rPr lang="en-US" sz="1600" dirty="0">
                <a:latin typeface="Arial" panose="020B0604020202020204" pitchFamily="34" charset="0"/>
                <a:cs typeface="Arial" panose="020B0604020202020204" pitchFamily="34" charset="0"/>
              </a:rPr>
              <a:t>Aime la musique des années 1970.</a:t>
            </a:r>
          </a:p>
          <a:p>
            <a:pPr marL="400050" indent="-285750">
              <a:lnSpc>
                <a:spcPct val="120000"/>
              </a:lnSpc>
              <a:buClr>
                <a:schemeClr val="accent1"/>
              </a:buClr>
              <a:buSzPct val="80000"/>
              <a:buFont typeface="Arial" panose="020B0604020202020204" pitchFamily="34" charset="0"/>
              <a:buChar char="•"/>
            </a:pPr>
            <a:r>
              <a:rPr lang="en-US" sz="1600" dirty="0">
                <a:latin typeface="Arial" panose="020B0604020202020204" pitchFamily="34" charset="0"/>
                <a:cs typeface="Arial" panose="020B0604020202020204" pitchFamily="34" charset="0"/>
              </a:rPr>
              <a:t>A son propre “move” de danse.</a:t>
            </a:r>
          </a:p>
          <a:p>
            <a:pPr marL="400050" indent="-285750">
              <a:lnSpc>
                <a:spcPct val="120000"/>
              </a:lnSpc>
              <a:buClr>
                <a:schemeClr val="accent1"/>
              </a:buClr>
              <a:buSzPct val="80000"/>
              <a:buFont typeface="Arial" panose="020B0604020202020204" pitchFamily="34" charset="0"/>
              <a:buChar char="•"/>
            </a:pPr>
            <a:r>
              <a:rPr lang="en-US" sz="1600" dirty="0">
                <a:latin typeface="Arial" panose="020B0604020202020204" pitchFamily="34" charset="0"/>
                <a:cs typeface="Arial" panose="020B0604020202020204" pitchFamily="34" charset="0"/>
              </a:rPr>
              <a:t>Caractère: enjouée, colorée, tolère difficilement que les gens la remette en question. </a:t>
            </a:r>
          </a:p>
          <a:p>
            <a:pPr marL="400050" indent="-285750">
              <a:lnSpc>
                <a:spcPct val="120000"/>
              </a:lnSpc>
              <a:buClr>
                <a:schemeClr val="accent1"/>
              </a:buClr>
              <a:buSzPct val="80000"/>
              <a:buFont typeface="Arial" panose="020B0604020202020204" pitchFamily="34" charset="0"/>
              <a:buChar char="•"/>
            </a:pPr>
            <a:r>
              <a:rPr lang="en-US" sz="1600" dirty="0">
                <a:latin typeface="Arial" panose="020B0604020202020204" pitchFamily="34" charset="0"/>
                <a:cs typeface="Arial" panose="020B0604020202020204" pitchFamily="34" charset="0"/>
              </a:rPr>
              <a:t>Enfant unique. </a:t>
            </a:r>
          </a:p>
          <a:p>
            <a:pPr marL="400050" indent="-285750">
              <a:lnSpc>
                <a:spcPct val="120000"/>
              </a:lnSpc>
              <a:buClr>
                <a:schemeClr val="accent1"/>
              </a:buClr>
              <a:buSzPct val="80000"/>
              <a:buFont typeface="Arial" panose="020B0604020202020204" pitchFamily="34" charset="0"/>
              <a:buChar char="•"/>
            </a:pPr>
            <a:r>
              <a:rPr lang="en-US" sz="1600" dirty="0">
                <a:latin typeface="Arial" panose="020B0604020202020204" pitchFamily="34" charset="0"/>
                <a:cs typeface="Arial" panose="020B0604020202020204" pitchFamily="34" charset="0"/>
              </a:rPr>
              <a:t>Tic: mange de la gomme à répétition.</a:t>
            </a: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r>
              <a:rPr lang="en-US" sz="1600" dirty="0">
                <a:latin typeface="Arial" panose="020B0604020202020204" pitchFamily="34" charset="0"/>
                <a:cs typeface="Arial" panose="020B0604020202020204" pitchFamily="34" charset="0"/>
              </a:rPr>
              <a:t>Ex: Suite à notre travail de carte heuristique, nous avons le mot “paillette” qui est ressorti avec le mot “brillant”. Afin de créer un doute dans l’esprit de notre jeune public et volontairement jouer avec les préjugés, nous pourrions décider de l’habiller en astronaute à paillette, plutôt “girly”. À sa ceinture, elle porte un “porte-gomme” dans lequel elle traîne sa provision. </a:t>
            </a: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314450" lvl="2" indent="-285750">
              <a:lnSpc>
                <a:spcPct val="120000"/>
              </a:lnSpc>
              <a:buClr>
                <a:schemeClr val="accent1"/>
              </a:buClr>
              <a:buSzPct val="80000"/>
              <a:buFont typeface="Arial" panose="020B0604020202020204" pitchFamily="34" charset="0"/>
              <a:buChar char="•"/>
            </a:pPr>
            <a:endParaRPr lang="en-US" sz="1600" dirty="0"/>
          </a:p>
        </p:txBody>
      </p:sp>
    </p:spTree>
    <p:extLst>
      <p:ext uri="{BB962C8B-B14F-4D97-AF65-F5344CB8AC3E}">
        <p14:creationId xmlns:p14="http://schemas.microsoft.com/office/powerpoint/2010/main" val="45745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xmlns=""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31" name="Straight Connector 30">
              <a:extLst>
                <a:ext uri="{FF2B5EF4-FFF2-40B4-BE49-F238E27FC236}">
                  <a16:creationId xmlns:a16="http://schemas.microsoft.com/office/drawing/2014/main" xmlns=""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xmlns=""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xmlns=""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xmlns=""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xmlns=""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xmlns=""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xmlns=""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xmlns=""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xmlns=""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xmlns=""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xmlns="" id="{18C3B467-088C-4F3D-A9A7-105C4E1E20CD}"/>
              </a:ext>
            </a:extLst>
          </p:cNvPr>
          <p:cNvSpPr>
            <a:spLocks noGrp="1"/>
          </p:cNvSpPr>
          <p:nvPr>
            <p:ph type="ctrTitle"/>
          </p:nvPr>
        </p:nvSpPr>
        <p:spPr>
          <a:xfrm>
            <a:off x="2302558" y="249070"/>
            <a:ext cx="6914195" cy="582246"/>
          </a:xfrm>
        </p:spPr>
        <p:txBody>
          <a:bodyPr vert="horz" lIns="91440" tIns="45720" rIns="91440" bIns="45720" rtlCol="0" anchor="t">
            <a:normAutofit fontScale="90000"/>
          </a:bodyPr>
          <a:lstStyle/>
          <a:p>
            <a:pPr algn="l"/>
            <a:r>
              <a:rPr lang="en-US" sz="3600" b="0" i="0" cap="all" dirty="0">
                <a:effectLst/>
              </a:rPr>
              <a:t>Les accessoires</a:t>
            </a:r>
          </a:p>
        </p:txBody>
      </p:sp>
      <p:pic>
        <p:nvPicPr>
          <p:cNvPr id="5" name="Picture 4">
            <a:extLst>
              <a:ext uri="{FF2B5EF4-FFF2-40B4-BE49-F238E27FC236}">
                <a16:creationId xmlns:a16="http://schemas.microsoft.com/office/drawing/2014/main" xmlns="" id="{9E832F35-6B66-499B-9195-66A3E1030FD0}"/>
              </a:ext>
            </a:extLst>
          </p:cNvPr>
          <p:cNvPicPr>
            <a:picLocks noChangeAspect="1"/>
          </p:cNvPicPr>
          <p:nvPr/>
        </p:nvPicPr>
        <p:blipFill rotWithShape="1">
          <a:blip r:embed="rId2">
            <a:duotone>
              <a:prstClr val="black"/>
              <a:schemeClr val="tx2">
                <a:tint val="45000"/>
                <a:satMod val="400000"/>
              </a:schemeClr>
            </a:duotone>
          </a:blip>
          <a:srcRect l="60224" t="205" r="15374"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42" name="Isosceles Triangle 41">
            <a:extLst>
              <a:ext uri="{FF2B5EF4-FFF2-40B4-BE49-F238E27FC236}">
                <a16:creationId xmlns:a16="http://schemas.microsoft.com/office/drawing/2014/main" xmlns="" id="{518E5A25-92C5-4F27-8E26-0AAAB0CDC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ZoneTexte 24">
            <a:extLst>
              <a:ext uri="{FF2B5EF4-FFF2-40B4-BE49-F238E27FC236}">
                <a16:creationId xmlns:a16="http://schemas.microsoft.com/office/drawing/2014/main" xmlns="" id="{D961FF62-0F12-46E6-85D2-9927F9F76D87}"/>
              </a:ext>
            </a:extLst>
          </p:cNvPr>
          <p:cNvSpPr txBox="1"/>
          <p:nvPr/>
        </p:nvSpPr>
        <p:spPr>
          <a:xfrm>
            <a:off x="2532127" y="852186"/>
            <a:ext cx="7040814" cy="5238324"/>
          </a:xfrm>
          <a:prstGeom prst="rect">
            <a:avLst/>
          </a:prstGeom>
        </p:spPr>
        <p:txBody>
          <a:bodyPr vert="horz" lIns="91440" tIns="45720" rIns="91440" bIns="45720" rtlCol="0">
            <a:normAutofit/>
          </a:bodyPr>
          <a:lstStyle/>
          <a:p>
            <a:pPr marL="114300">
              <a:lnSpc>
                <a:spcPct val="120000"/>
              </a:lnSpc>
              <a:buClr>
                <a:schemeClr val="accent1"/>
              </a:buClr>
              <a:buSzPct val="80000"/>
            </a:pPr>
            <a:r>
              <a:rPr lang="fr-CA" sz="1600" dirty="0">
                <a:latin typeface="Arial" panose="020B0604020202020204" pitchFamily="34" charset="0"/>
                <a:cs typeface="Arial" panose="020B0604020202020204" pitchFamily="34" charset="0"/>
              </a:rPr>
              <a:t>Il est intéressant de penser à avoir quelques accessoires présents dans le décor afin que les personnages puissent les utiliser pendant leurs actions. </a:t>
            </a:r>
          </a:p>
          <a:p>
            <a:pPr marL="114300">
              <a:lnSpc>
                <a:spcPct val="120000"/>
              </a:lnSpc>
              <a:buClr>
                <a:schemeClr val="accent1"/>
              </a:buClr>
              <a:buSzPct val="80000"/>
            </a:pPr>
            <a:endParaRPr lang="fr-CA"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r>
              <a:rPr lang="fr-CA" sz="1600" dirty="0">
                <a:latin typeface="Arial" panose="020B0604020202020204" pitchFamily="34" charset="0"/>
                <a:cs typeface="Arial" panose="020B0604020202020204" pitchFamily="34" charset="0"/>
              </a:rPr>
              <a:t>Ils peuvent être accrochés au décor, être caché dans un meuble, portés sur eux: </a:t>
            </a:r>
          </a:p>
          <a:p>
            <a:pPr marL="114300">
              <a:lnSpc>
                <a:spcPct val="120000"/>
              </a:lnSpc>
              <a:buClr>
                <a:schemeClr val="accent1"/>
              </a:buClr>
              <a:buSzPct val="80000"/>
            </a:pPr>
            <a:endParaRPr lang="fr-CA" sz="1600" dirty="0">
              <a:latin typeface="Arial" panose="020B0604020202020204" pitchFamily="34" charset="0"/>
              <a:cs typeface="Arial" panose="020B0604020202020204" pitchFamily="34" charset="0"/>
            </a:endParaRPr>
          </a:p>
          <a:p>
            <a:pPr marL="400050" indent="-285750">
              <a:lnSpc>
                <a:spcPct val="120000"/>
              </a:lnSpc>
              <a:buClr>
                <a:schemeClr val="accent1"/>
              </a:buClr>
              <a:buSzPct val="80000"/>
              <a:buFont typeface="Arial" panose="020B0604020202020204" pitchFamily="34" charset="0"/>
              <a:buChar char="•"/>
            </a:pPr>
            <a:r>
              <a:rPr lang="fr-CA" sz="1600" dirty="0">
                <a:latin typeface="Arial" panose="020B0604020202020204" pitchFamily="34" charset="0"/>
                <a:cs typeface="Arial" panose="020B0604020202020204" pitchFamily="34" charset="0"/>
              </a:rPr>
              <a:t>Casque de réalité virtuelle</a:t>
            </a:r>
          </a:p>
          <a:p>
            <a:pPr marL="400050" indent="-285750">
              <a:lnSpc>
                <a:spcPct val="120000"/>
              </a:lnSpc>
              <a:buClr>
                <a:schemeClr val="accent1"/>
              </a:buClr>
              <a:buSzPct val="80000"/>
              <a:buFont typeface="Arial" panose="020B0604020202020204" pitchFamily="34" charset="0"/>
              <a:buChar char="•"/>
            </a:pPr>
            <a:r>
              <a:rPr lang="fr-CA" sz="1600" dirty="0">
                <a:latin typeface="Arial" panose="020B0604020202020204" pitchFamily="34" charset="0"/>
                <a:cs typeface="Arial" panose="020B0604020202020204" pitchFamily="34" charset="0"/>
              </a:rPr>
              <a:t>Une manette spéciale</a:t>
            </a:r>
          </a:p>
          <a:p>
            <a:pPr marL="400050" indent="-285750">
              <a:lnSpc>
                <a:spcPct val="120000"/>
              </a:lnSpc>
              <a:buClr>
                <a:schemeClr val="accent1"/>
              </a:buClr>
              <a:buSzPct val="80000"/>
              <a:buFont typeface="Arial" panose="020B0604020202020204" pitchFamily="34" charset="0"/>
              <a:buChar char="•"/>
            </a:pPr>
            <a:r>
              <a:rPr lang="fr-CA" sz="1600" dirty="0">
                <a:latin typeface="Arial" panose="020B0604020202020204" pitchFamily="34" charset="0"/>
                <a:cs typeface="Arial" panose="020B0604020202020204" pitchFamily="34" charset="0"/>
              </a:rPr>
              <a:t>Un extracteur de messages </a:t>
            </a:r>
          </a:p>
          <a:p>
            <a:pPr marL="400050" indent="-285750">
              <a:lnSpc>
                <a:spcPct val="120000"/>
              </a:lnSpc>
              <a:buClr>
                <a:schemeClr val="accent1"/>
              </a:buClr>
              <a:buSzPct val="80000"/>
              <a:buFont typeface="Arial" panose="020B0604020202020204" pitchFamily="34" charset="0"/>
              <a:buChar char="•"/>
            </a:pPr>
            <a:r>
              <a:rPr lang="fr-CA" sz="1600" dirty="0">
                <a:latin typeface="Arial" panose="020B0604020202020204" pitchFamily="34" charset="0"/>
                <a:cs typeface="Arial" panose="020B0604020202020204" pitchFamily="34" charset="0"/>
              </a:rPr>
              <a:t>Une distributrice à ?</a:t>
            </a:r>
          </a:p>
          <a:p>
            <a:pPr marL="400050" indent="-285750">
              <a:lnSpc>
                <a:spcPct val="120000"/>
              </a:lnSpc>
              <a:buClr>
                <a:schemeClr val="accent1"/>
              </a:buClr>
              <a:buSzPct val="80000"/>
              <a:buFont typeface="Arial" panose="020B0604020202020204" pitchFamily="34" charset="0"/>
              <a:buChar char="•"/>
            </a:pPr>
            <a:r>
              <a:rPr lang="fr-CA" sz="1600" dirty="0">
                <a:latin typeface="Arial" panose="020B0604020202020204" pitchFamily="34" charset="0"/>
                <a:cs typeface="Arial" panose="020B0604020202020204" pitchFamily="34" charset="0"/>
              </a:rPr>
              <a:t>Etc.</a:t>
            </a:r>
          </a:p>
          <a:p>
            <a:pPr marL="114300">
              <a:lnSpc>
                <a:spcPct val="120000"/>
              </a:lnSpc>
              <a:buClr>
                <a:schemeClr val="accent1"/>
              </a:buClr>
              <a:buSzPct val="80000"/>
            </a:pPr>
            <a:endParaRPr lang="fr-CA"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r>
              <a:rPr lang="fr-CA" sz="1600" dirty="0">
                <a:latin typeface="Arial" panose="020B0604020202020204" pitchFamily="34" charset="0"/>
                <a:cs typeface="Arial" panose="020B0604020202020204" pitchFamily="34" charset="0"/>
              </a:rPr>
              <a:t>N’hésitez pas à utiliser les effets sonores et lumineux (pas besoin d’être compliqué!</a:t>
            </a:r>
          </a:p>
          <a:p>
            <a:pPr marL="114300">
              <a:lnSpc>
                <a:spcPct val="120000"/>
              </a:lnSpc>
              <a:buClr>
                <a:schemeClr val="accent1"/>
              </a:buClr>
              <a:buSzPct val="80000"/>
            </a:pPr>
            <a:endParaRPr lang="fr-CA"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r>
              <a:rPr lang="fr-CA" sz="1600" dirty="0">
                <a:latin typeface="Arial" panose="020B0604020202020204" pitchFamily="34" charset="0"/>
                <a:cs typeface="Arial" panose="020B0604020202020204" pitchFamily="34" charset="0"/>
              </a:rPr>
              <a:t>Utilisez ce que vous avez sous la main pour créer: une vieille brocheuse peut très bien service de téléphone portable interstellaire.  </a:t>
            </a: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314450" lvl="2" indent="-285750">
              <a:lnSpc>
                <a:spcPct val="120000"/>
              </a:lnSpc>
              <a:buClr>
                <a:schemeClr val="accent1"/>
              </a:buClr>
              <a:buSzPct val="80000"/>
              <a:buFont typeface="Arial" panose="020B0604020202020204" pitchFamily="34" charset="0"/>
              <a:buChar char="•"/>
            </a:pPr>
            <a:endParaRPr lang="en-US" sz="1600" dirty="0"/>
          </a:p>
        </p:txBody>
      </p:sp>
    </p:spTree>
    <p:extLst>
      <p:ext uri="{BB962C8B-B14F-4D97-AF65-F5344CB8AC3E}">
        <p14:creationId xmlns:p14="http://schemas.microsoft.com/office/powerpoint/2010/main" val="1015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C3B467-088C-4F3D-A9A7-105C4E1E20CD}"/>
              </a:ext>
            </a:extLst>
          </p:cNvPr>
          <p:cNvSpPr>
            <a:spLocks noGrp="1"/>
          </p:cNvSpPr>
          <p:nvPr>
            <p:ph type="ctrTitle"/>
          </p:nvPr>
        </p:nvSpPr>
        <p:spPr>
          <a:xfrm>
            <a:off x="1098785" y="791816"/>
            <a:ext cx="3497565" cy="834993"/>
          </a:xfrm>
        </p:spPr>
        <p:txBody>
          <a:bodyPr rtlCol="0">
            <a:normAutofit/>
          </a:bodyPr>
          <a:lstStyle/>
          <a:p>
            <a:pPr algn="l" rtl="0"/>
            <a:r>
              <a:rPr lang="fr" sz="4400" dirty="0"/>
              <a:t>Présentation </a:t>
            </a:r>
          </a:p>
        </p:txBody>
      </p:sp>
      <p:sp>
        <p:nvSpPr>
          <p:cNvPr id="11" name="Isosceles Triangle 10">
            <a:extLst>
              <a:ext uri="{FF2B5EF4-FFF2-40B4-BE49-F238E27FC236}">
                <a16:creationId xmlns:a16="http://schemas.microsoft.com/office/drawing/2014/main" xmlns="" id="{AA330523-F25B-4007-B3E5-ABB5637D16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6">
            <a:extLst>
              <a:ext uri="{FF2B5EF4-FFF2-40B4-BE49-F238E27FC236}">
                <a16:creationId xmlns:a16="http://schemas.microsoft.com/office/drawing/2014/main" xmlns="" id="{705AF1A4-FC2F-42B8-8D57-5930A323936F}"/>
              </a:ext>
            </a:extLst>
          </p:cNvPr>
          <p:cNvSpPr/>
          <p:nvPr/>
        </p:nvSpPr>
        <p:spPr>
          <a:xfrm>
            <a:off x="2205073" y="2605645"/>
            <a:ext cx="6471838" cy="1646710"/>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07000"/>
              </a:lnSpc>
              <a:spcAft>
                <a:spcPts val="800"/>
              </a:spcAft>
            </a:pPr>
            <a:r>
              <a:rPr lang="fr-CA" sz="2400" b="1" kern="1200" dirty="0">
                <a:solidFill>
                  <a:srgbClr val="FFFFFF"/>
                </a:solidFill>
                <a:effectLst/>
                <a:ea typeface="Calibri" panose="020F0502020204030204" pitchFamily="34" charset="0"/>
                <a:cs typeface="Times New Roman" panose="02020603050405020304" pitchFamily="18" charset="0"/>
              </a:rPr>
              <a:t>Souvenir de sketch (thématique)et pourquoi c’est devenu un souvenir?</a:t>
            </a:r>
            <a:endParaRPr lang="fr-CA"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4303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C3B467-088C-4F3D-A9A7-105C4E1E20CD}"/>
              </a:ext>
            </a:extLst>
          </p:cNvPr>
          <p:cNvSpPr>
            <a:spLocks noGrp="1"/>
          </p:cNvSpPr>
          <p:nvPr>
            <p:ph type="ctrTitle"/>
          </p:nvPr>
        </p:nvSpPr>
        <p:spPr>
          <a:xfrm>
            <a:off x="304800" y="3052778"/>
            <a:ext cx="4532243" cy="1630906"/>
          </a:xfrm>
        </p:spPr>
        <p:txBody>
          <a:bodyPr rtlCol="0">
            <a:noAutofit/>
          </a:bodyPr>
          <a:lstStyle/>
          <a:p>
            <a:pPr algn="ctr" rtl="0"/>
            <a:r>
              <a:rPr lang="fr" sz="4400" dirty="0">
                <a:solidFill>
                  <a:schemeClr val="accent2"/>
                </a:solidFill>
              </a:rPr>
              <a:t>Le quoi: le fil conducteur</a:t>
            </a:r>
            <a:br>
              <a:rPr lang="fr" sz="4400" dirty="0">
                <a:solidFill>
                  <a:schemeClr val="accent2"/>
                </a:solidFill>
              </a:rPr>
            </a:br>
            <a:r>
              <a:rPr lang="fr" sz="4400" dirty="0">
                <a:solidFill>
                  <a:schemeClr val="accent2"/>
                </a:solidFill>
              </a:rPr>
              <a:t> ou l’écriture proprement dite</a:t>
            </a:r>
          </a:p>
        </p:txBody>
      </p:sp>
      <p:sp>
        <p:nvSpPr>
          <p:cNvPr id="4" name="Ellipse 3">
            <a:extLst>
              <a:ext uri="{FF2B5EF4-FFF2-40B4-BE49-F238E27FC236}">
                <a16:creationId xmlns:a16="http://schemas.microsoft.com/office/drawing/2014/main" xmlns="" id="{F2E0F85A-AC4D-4E02-9D8A-72D5A734EC7F}"/>
              </a:ext>
            </a:extLst>
          </p:cNvPr>
          <p:cNvSpPr/>
          <p:nvPr/>
        </p:nvSpPr>
        <p:spPr>
          <a:xfrm>
            <a:off x="4682935" y="278295"/>
            <a:ext cx="6568160" cy="6038791"/>
          </a:xfrm>
          <a:prstGeom prst="ellipse">
            <a:avLst/>
          </a:prstGeom>
          <a:ln w="762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sz="2800" dirty="0"/>
          </a:p>
        </p:txBody>
      </p:sp>
      <p:pic>
        <p:nvPicPr>
          <p:cNvPr id="8" name="Image 7">
            <a:extLst>
              <a:ext uri="{FF2B5EF4-FFF2-40B4-BE49-F238E27FC236}">
                <a16:creationId xmlns:a16="http://schemas.microsoft.com/office/drawing/2014/main" xmlns="" id="{2F11E2B6-9209-46AF-834D-80354A1FF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1316" y="2089434"/>
            <a:ext cx="5948510" cy="2204270"/>
          </a:xfrm>
          <a:prstGeom prst="rect">
            <a:avLst/>
          </a:prstGeom>
        </p:spPr>
      </p:pic>
    </p:spTree>
    <p:extLst>
      <p:ext uri="{BB962C8B-B14F-4D97-AF65-F5344CB8AC3E}">
        <p14:creationId xmlns:p14="http://schemas.microsoft.com/office/powerpoint/2010/main" val="112902147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xmlns=""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31" name="Straight Connector 30">
              <a:extLst>
                <a:ext uri="{FF2B5EF4-FFF2-40B4-BE49-F238E27FC236}">
                  <a16:creationId xmlns:a16="http://schemas.microsoft.com/office/drawing/2014/main" xmlns=""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xmlns=""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xmlns=""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xmlns=""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xmlns=""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xmlns=""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xmlns=""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xmlns=""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xmlns=""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xmlns=""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xmlns="" id="{18C3B467-088C-4F3D-A9A7-105C4E1E20CD}"/>
              </a:ext>
            </a:extLst>
          </p:cNvPr>
          <p:cNvSpPr>
            <a:spLocks noGrp="1"/>
          </p:cNvSpPr>
          <p:nvPr>
            <p:ph type="ctrTitle"/>
          </p:nvPr>
        </p:nvSpPr>
        <p:spPr>
          <a:xfrm>
            <a:off x="2302558" y="249070"/>
            <a:ext cx="6914195" cy="582246"/>
          </a:xfrm>
        </p:spPr>
        <p:txBody>
          <a:bodyPr vert="horz" lIns="91440" tIns="45720" rIns="91440" bIns="45720" rtlCol="0" anchor="t">
            <a:normAutofit fontScale="90000"/>
          </a:bodyPr>
          <a:lstStyle/>
          <a:p>
            <a:pPr algn="l"/>
            <a:r>
              <a:rPr lang="en-US" sz="3600" b="0" i="0" cap="all" dirty="0">
                <a:effectLst/>
              </a:rPr>
              <a:t>LE FIL CONDUCTEUR</a:t>
            </a:r>
          </a:p>
        </p:txBody>
      </p:sp>
      <p:pic>
        <p:nvPicPr>
          <p:cNvPr id="5" name="Picture 4">
            <a:extLst>
              <a:ext uri="{FF2B5EF4-FFF2-40B4-BE49-F238E27FC236}">
                <a16:creationId xmlns:a16="http://schemas.microsoft.com/office/drawing/2014/main" xmlns="" id="{9E832F35-6B66-499B-9195-66A3E1030FD0}"/>
              </a:ext>
            </a:extLst>
          </p:cNvPr>
          <p:cNvPicPr>
            <a:picLocks noChangeAspect="1"/>
          </p:cNvPicPr>
          <p:nvPr/>
        </p:nvPicPr>
        <p:blipFill rotWithShape="1">
          <a:blip r:embed="rId2">
            <a:duotone>
              <a:prstClr val="black"/>
              <a:schemeClr val="tx2">
                <a:tint val="45000"/>
                <a:satMod val="400000"/>
              </a:schemeClr>
            </a:duotone>
          </a:blip>
          <a:srcRect l="60224" t="205" r="15374"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42" name="Isosceles Triangle 41">
            <a:extLst>
              <a:ext uri="{FF2B5EF4-FFF2-40B4-BE49-F238E27FC236}">
                <a16:creationId xmlns:a16="http://schemas.microsoft.com/office/drawing/2014/main" xmlns="" id="{518E5A25-92C5-4F27-8E26-0AAAB0CDC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ZoneTexte 24">
            <a:extLst>
              <a:ext uri="{FF2B5EF4-FFF2-40B4-BE49-F238E27FC236}">
                <a16:creationId xmlns:a16="http://schemas.microsoft.com/office/drawing/2014/main" xmlns="" id="{D961FF62-0F12-46E6-85D2-9927F9F76D87}"/>
              </a:ext>
            </a:extLst>
          </p:cNvPr>
          <p:cNvSpPr txBox="1"/>
          <p:nvPr/>
        </p:nvSpPr>
        <p:spPr>
          <a:xfrm>
            <a:off x="2532127" y="852186"/>
            <a:ext cx="7040814" cy="5238324"/>
          </a:xfrm>
          <a:prstGeom prst="rect">
            <a:avLst/>
          </a:prstGeom>
        </p:spPr>
        <p:txBody>
          <a:bodyPr vert="horz" lIns="91440" tIns="45720" rIns="91440" bIns="45720" rtlCol="0">
            <a:normAutofit fontScale="92500" lnSpcReduction="20000"/>
          </a:bodyPr>
          <a:lstStyle/>
          <a:p>
            <a:pPr marL="457200" indent="-342900">
              <a:lnSpc>
                <a:spcPct val="120000"/>
              </a:lnSpc>
              <a:buClr>
                <a:schemeClr val="accent1"/>
              </a:buClr>
              <a:buSzPct val="80000"/>
              <a:buFont typeface="Arial" panose="020B0604020202020204" pitchFamily="34" charset="0"/>
              <a:buChar char="•"/>
            </a:pPr>
            <a:r>
              <a:rPr lang="fr-CA" sz="1500" dirty="0">
                <a:latin typeface="Arial" panose="020B0604020202020204" pitchFamily="34" charset="0"/>
                <a:cs typeface="Arial" panose="020B0604020202020204" pitchFamily="34" charset="0"/>
              </a:rPr>
              <a:t>Mettre de l’ordre dans les différents brainstorming réalisés précédemment.</a:t>
            </a:r>
          </a:p>
          <a:p>
            <a:pPr marL="400050" indent="-285750">
              <a:lnSpc>
                <a:spcPct val="120000"/>
              </a:lnSpc>
              <a:buClr>
                <a:schemeClr val="accent1"/>
              </a:buClr>
              <a:buSzPct val="80000"/>
              <a:buFont typeface="Arial" panose="020B0604020202020204" pitchFamily="34" charset="0"/>
              <a:buChar char="•"/>
            </a:pPr>
            <a:endParaRPr lang="fr-CA" sz="1500" dirty="0">
              <a:latin typeface="Arial" panose="020B0604020202020204" pitchFamily="34" charset="0"/>
              <a:cs typeface="Arial" panose="020B0604020202020204" pitchFamily="34" charset="0"/>
            </a:endParaRPr>
          </a:p>
          <a:p>
            <a:pPr marL="457200" indent="-342900">
              <a:lnSpc>
                <a:spcPct val="120000"/>
              </a:lnSpc>
              <a:buClr>
                <a:schemeClr val="accent1"/>
              </a:buClr>
              <a:buSzPct val="80000"/>
              <a:buFont typeface="Arial" panose="020B0604020202020204" pitchFamily="34" charset="0"/>
              <a:buChar char="•"/>
            </a:pPr>
            <a:r>
              <a:rPr lang="fr-CA" sz="1500" dirty="0">
                <a:latin typeface="Arial" panose="020B0604020202020204" pitchFamily="34" charset="0"/>
                <a:cs typeface="Arial" panose="020B0604020202020204" pitchFamily="34" charset="0"/>
              </a:rPr>
              <a:t>Déterminer la quête: revenir à nos valeurs, ce qu’on veut transmettre. Quelle est la situation actuelle et quelle est la situation désirée de nos personnages?</a:t>
            </a:r>
          </a:p>
          <a:p>
            <a:pPr marL="457200" indent="-342900">
              <a:lnSpc>
                <a:spcPct val="120000"/>
              </a:lnSpc>
              <a:buClr>
                <a:schemeClr val="accent1"/>
              </a:buClr>
              <a:buSzPct val="80000"/>
              <a:buFont typeface="Arial" panose="020B0604020202020204" pitchFamily="34" charset="0"/>
              <a:buChar char="•"/>
            </a:pPr>
            <a:endParaRPr lang="fr-CA" sz="1500" dirty="0">
              <a:latin typeface="Arial" panose="020B0604020202020204" pitchFamily="34" charset="0"/>
              <a:cs typeface="Arial" panose="020B0604020202020204" pitchFamily="34" charset="0"/>
            </a:endParaRPr>
          </a:p>
          <a:p>
            <a:pPr marL="457200" indent="-342900">
              <a:lnSpc>
                <a:spcPct val="120000"/>
              </a:lnSpc>
              <a:buClr>
                <a:schemeClr val="accent1"/>
              </a:buClr>
              <a:buSzPct val="80000"/>
              <a:buFont typeface="Arial" panose="020B0604020202020204" pitchFamily="34" charset="0"/>
              <a:buChar char="•"/>
            </a:pPr>
            <a:r>
              <a:rPr lang="fr-CA" sz="1500" dirty="0">
                <a:latin typeface="Arial" panose="020B0604020202020204" pitchFamily="34" charset="0"/>
                <a:cs typeface="Arial" panose="020B0604020202020204" pitchFamily="34" charset="0"/>
              </a:rPr>
              <a:t>Faire un plan (voir le schéma diapo 17) Déterminer la chronologie des évènements et des rencontres entre personnages. </a:t>
            </a:r>
            <a:r>
              <a:rPr lang="fr-CA" sz="1500" dirty="0">
                <a:effectLst/>
                <a:latin typeface="Arial" panose="020B0604020202020204" pitchFamily="34" charset="0"/>
                <a:ea typeface="Times New Roman" panose="02020603050405020304" pitchFamily="18" charset="0"/>
                <a:cs typeface="Arial" panose="020B0604020202020204" pitchFamily="34" charset="0"/>
              </a:rPr>
              <a:t>Courbe dramatique dans la semaine. </a:t>
            </a:r>
          </a:p>
          <a:p>
            <a:pPr marL="457200" indent="-342900">
              <a:lnSpc>
                <a:spcPct val="120000"/>
              </a:lnSpc>
              <a:buClr>
                <a:schemeClr val="accent1"/>
              </a:buClr>
              <a:buSzPct val="80000"/>
              <a:buFont typeface="Arial" panose="020B0604020202020204" pitchFamily="34" charset="0"/>
              <a:buChar char="•"/>
            </a:pPr>
            <a:endParaRPr lang="fr-CA" sz="1500" dirty="0">
              <a:effectLst/>
              <a:latin typeface="Arial" panose="020B0604020202020204" pitchFamily="34" charset="0"/>
              <a:ea typeface="Times New Roman" panose="02020603050405020304" pitchFamily="18" charset="0"/>
              <a:cs typeface="Arial" panose="020B0604020202020204" pitchFamily="34" charset="0"/>
            </a:endParaRPr>
          </a:p>
          <a:p>
            <a:pPr marL="457200" indent="-342900">
              <a:lnSpc>
                <a:spcPct val="120000"/>
              </a:lnSpc>
              <a:buClr>
                <a:schemeClr val="accent1"/>
              </a:buClr>
              <a:buSzPct val="80000"/>
              <a:buFont typeface="Arial" panose="020B0604020202020204" pitchFamily="34" charset="0"/>
              <a:buChar char="•"/>
            </a:pPr>
            <a:r>
              <a:rPr lang="fr-CA" sz="1500" dirty="0">
                <a:latin typeface="Arial" panose="020B0604020202020204" pitchFamily="34" charset="0"/>
                <a:cs typeface="Arial" panose="020B0604020202020204" pitchFamily="34" charset="0"/>
              </a:rPr>
              <a:t>Faire ses recherches pour rester crédibles ou pour créer volontairement des anachronismes. (géographiques, historiques, linguistiques, mythologiques, etc.)</a:t>
            </a:r>
          </a:p>
          <a:p>
            <a:pPr marL="457200" indent="-342900">
              <a:lnSpc>
                <a:spcPct val="120000"/>
              </a:lnSpc>
              <a:buClr>
                <a:schemeClr val="accent1"/>
              </a:buClr>
              <a:buSzPct val="80000"/>
              <a:buFont typeface="Arial" panose="020B0604020202020204" pitchFamily="34" charset="0"/>
              <a:buChar char="•"/>
            </a:pPr>
            <a:endParaRPr lang="fr-CA" sz="1500" dirty="0">
              <a:latin typeface="Arial" panose="020B0604020202020204" pitchFamily="34" charset="0"/>
              <a:cs typeface="Arial" panose="020B0604020202020204" pitchFamily="34" charset="0"/>
            </a:endParaRPr>
          </a:p>
          <a:p>
            <a:pPr marL="457200" indent="-342900">
              <a:lnSpc>
                <a:spcPct val="120000"/>
              </a:lnSpc>
              <a:buClr>
                <a:schemeClr val="accent1"/>
              </a:buClr>
              <a:buSzPct val="80000"/>
              <a:buFont typeface="Arial" panose="020B0604020202020204" pitchFamily="34" charset="0"/>
              <a:buChar char="•"/>
            </a:pPr>
            <a:r>
              <a:rPr lang="fr-CA" sz="1500" dirty="0">
                <a:latin typeface="Arial" panose="020B0604020202020204" pitchFamily="34" charset="0"/>
                <a:cs typeface="Arial" panose="020B0604020202020204" pitchFamily="34" charset="0"/>
              </a:rPr>
              <a:t>Déterminer les actions-réactions des personnages en fonction des évènements;</a:t>
            </a:r>
          </a:p>
          <a:p>
            <a:pPr marL="457200" indent="-342900">
              <a:lnSpc>
                <a:spcPct val="120000"/>
              </a:lnSpc>
              <a:buClr>
                <a:schemeClr val="accent1"/>
              </a:buClr>
              <a:buSzPct val="80000"/>
              <a:buFont typeface="Arial" panose="020B0604020202020204" pitchFamily="34" charset="0"/>
              <a:buChar char="•"/>
            </a:pPr>
            <a:endParaRPr lang="fr-CA" sz="1500" dirty="0">
              <a:latin typeface="Arial" panose="020B0604020202020204" pitchFamily="34" charset="0"/>
              <a:cs typeface="Arial" panose="020B0604020202020204" pitchFamily="34" charset="0"/>
            </a:endParaRPr>
          </a:p>
          <a:p>
            <a:pPr marL="457200" indent="-342900">
              <a:lnSpc>
                <a:spcPct val="120000"/>
              </a:lnSpc>
              <a:buClr>
                <a:schemeClr val="accent1"/>
              </a:buClr>
              <a:buSzPct val="80000"/>
              <a:buFont typeface="Arial" panose="020B0604020202020204" pitchFamily="34" charset="0"/>
              <a:buChar char="•"/>
            </a:pPr>
            <a:r>
              <a:rPr lang="fr-CA" sz="1500" dirty="0">
                <a:effectLst/>
                <a:latin typeface="Arial" panose="020B0604020202020204" pitchFamily="34" charset="0"/>
                <a:ea typeface="Times New Roman" panose="02020603050405020304" pitchFamily="18" charset="0"/>
                <a:cs typeface="Arial" panose="020B0604020202020204" pitchFamily="34" charset="0"/>
              </a:rPr>
              <a:t>Écrit des émotions, des actions. </a:t>
            </a:r>
          </a:p>
          <a:p>
            <a:pPr marL="457200" indent="-342900">
              <a:lnSpc>
                <a:spcPct val="120000"/>
              </a:lnSpc>
              <a:buClr>
                <a:schemeClr val="accent1"/>
              </a:buClr>
              <a:buSzPct val="80000"/>
              <a:buFont typeface="Arial" panose="020B0604020202020204" pitchFamily="34" charset="0"/>
              <a:buChar char="•"/>
            </a:pPr>
            <a:endParaRPr lang="fr-CA" sz="1500" dirty="0">
              <a:effectLst/>
              <a:latin typeface="Arial" panose="020B0604020202020204" pitchFamily="34" charset="0"/>
              <a:ea typeface="Times New Roman" panose="02020603050405020304" pitchFamily="18" charset="0"/>
              <a:cs typeface="Arial" panose="020B0604020202020204" pitchFamily="34" charset="0"/>
            </a:endParaRPr>
          </a:p>
          <a:p>
            <a:pPr marL="457200" indent="-342900">
              <a:lnSpc>
                <a:spcPct val="120000"/>
              </a:lnSpc>
              <a:buClr>
                <a:schemeClr val="accent1"/>
              </a:buClr>
              <a:buSzPct val="80000"/>
              <a:buFont typeface="Arial" panose="020B0604020202020204" pitchFamily="34" charset="0"/>
              <a:buChar char="•"/>
            </a:pPr>
            <a:r>
              <a:rPr lang="fr-CA" sz="1500" dirty="0">
                <a:effectLst/>
                <a:latin typeface="Arial" panose="020B0604020202020204" pitchFamily="34" charset="0"/>
                <a:ea typeface="Times New Roman" panose="02020603050405020304" pitchFamily="18" charset="0"/>
                <a:cs typeface="Arial" panose="020B0604020202020204" pitchFamily="34" charset="0"/>
              </a:rPr>
              <a:t>On décide du Où, quand, quoi par semaine/ par jour ou épisodes. </a:t>
            </a:r>
          </a:p>
          <a:p>
            <a:pPr marL="457200" indent="-342900">
              <a:lnSpc>
                <a:spcPct val="120000"/>
              </a:lnSpc>
              <a:buClr>
                <a:schemeClr val="accent1"/>
              </a:buClr>
              <a:buSzPct val="80000"/>
              <a:buFont typeface="Arial" panose="020B0604020202020204" pitchFamily="34" charset="0"/>
              <a:buChar char="•"/>
            </a:pPr>
            <a:endParaRPr lang="fr-CA" sz="1500" dirty="0">
              <a:effectLst/>
              <a:latin typeface="Arial" panose="020B0604020202020204" pitchFamily="34" charset="0"/>
              <a:ea typeface="Times New Roman" panose="02020603050405020304" pitchFamily="18" charset="0"/>
              <a:cs typeface="Arial" panose="020B0604020202020204" pitchFamily="34" charset="0"/>
            </a:endParaRPr>
          </a:p>
          <a:p>
            <a:pPr marL="457200" indent="-342900">
              <a:lnSpc>
                <a:spcPct val="120000"/>
              </a:lnSpc>
              <a:buClr>
                <a:schemeClr val="accent1"/>
              </a:buClr>
              <a:buSzPct val="80000"/>
              <a:buFont typeface="Arial" panose="020B0604020202020204" pitchFamily="34" charset="0"/>
              <a:buChar char="•"/>
            </a:pPr>
            <a:r>
              <a:rPr lang="fr-CA" sz="1500" dirty="0">
                <a:effectLst/>
                <a:latin typeface="Arial" panose="020B0604020202020204" pitchFamily="34" charset="0"/>
                <a:ea typeface="Times New Roman" panose="02020603050405020304" pitchFamily="18" charset="0"/>
                <a:cs typeface="Arial" panose="020B0604020202020204" pitchFamily="34" charset="0"/>
              </a:rPr>
              <a:t>Laisser de la place à l’improvisation…</a:t>
            </a:r>
          </a:p>
          <a:p>
            <a:pPr marL="457200" indent="-342900">
              <a:lnSpc>
                <a:spcPct val="120000"/>
              </a:lnSpc>
              <a:buClr>
                <a:schemeClr val="accent1"/>
              </a:buClr>
              <a:buSzPct val="80000"/>
              <a:buFont typeface="Arial" panose="020B0604020202020204" pitchFamily="34" charset="0"/>
              <a:buChar char="•"/>
            </a:pPr>
            <a:endParaRPr lang="fr-CA" sz="1500" dirty="0">
              <a:effectLst/>
              <a:latin typeface="Arial" panose="020B0604020202020204" pitchFamily="34" charset="0"/>
              <a:ea typeface="Times New Roman" panose="02020603050405020304" pitchFamily="18" charset="0"/>
              <a:cs typeface="Arial" panose="020B0604020202020204" pitchFamily="34" charset="0"/>
            </a:endParaRPr>
          </a:p>
          <a:p>
            <a:pPr marL="457200" indent="-342900">
              <a:lnSpc>
                <a:spcPct val="120000"/>
              </a:lnSpc>
              <a:buClr>
                <a:schemeClr val="accent1"/>
              </a:buClr>
              <a:buSzPct val="80000"/>
              <a:buFont typeface="Arial" panose="020B0604020202020204" pitchFamily="34" charset="0"/>
              <a:buChar char="•"/>
            </a:pPr>
            <a:r>
              <a:rPr lang="fr-CA" sz="1500" dirty="0">
                <a:effectLst/>
                <a:latin typeface="Arial" panose="020B0604020202020204" pitchFamily="34" charset="0"/>
                <a:ea typeface="Times New Roman" panose="02020603050405020304" pitchFamily="18" charset="0"/>
                <a:cs typeface="Arial" panose="020B0604020202020204" pitchFamily="34" charset="0"/>
              </a:rPr>
              <a:t>On débute par les phrases types. Ex: «  Si on se souvient bien, lors du dernier épisode.. Et c’est là qu’on était </a:t>
            </a:r>
            <a:r>
              <a:rPr lang="fr-CA" sz="1500" u="sng" dirty="0">
                <a:effectLst/>
                <a:latin typeface="Arial" panose="020B0604020202020204" pitchFamily="34" charset="0"/>
                <a:ea typeface="Times New Roman" panose="02020603050405020304" pitchFamily="18" charset="0"/>
                <a:cs typeface="Arial" panose="020B0604020202020204" pitchFamily="34" charset="0"/>
              </a:rPr>
              <a:t>rendu!</a:t>
            </a:r>
            <a:r>
              <a:rPr lang="fr-CA" sz="1500" dirty="0">
                <a:effectLst/>
                <a:latin typeface="Arial" panose="020B0604020202020204" pitchFamily="34" charset="0"/>
                <a:ea typeface="Times New Roman" panose="02020603050405020304" pitchFamily="18" charset="0"/>
                <a:cs typeface="Arial" panose="020B0604020202020204" pitchFamily="34" charset="0"/>
              </a:rPr>
              <a:t> »</a:t>
            </a:r>
          </a:p>
          <a:p>
            <a:pPr marL="457200" indent="-342900">
              <a:lnSpc>
                <a:spcPct val="120000"/>
              </a:lnSpc>
              <a:buClr>
                <a:schemeClr val="accent1"/>
              </a:buClr>
              <a:buSzPct val="80000"/>
              <a:buFont typeface="Arial" panose="020B0604020202020204" pitchFamily="34" charset="0"/>
              <a:buChar char="•"/>
            </a:pPr>
            <a:endParaRPr lang="fr-CA" sz="1500" dirty="0">
              <a:latin typeface="Arial" panose="020B0604020202020204" pitchFamily="34" charset="0"/>
              <a:cs typeface="Arial" panose="020B0604020202020204" pitchFamily="34" charset="0"/>
            </a:endParaRPr>
          </a:p>
          <a:p>
            <a:pPr marL="457200" indent="-342900">
              <a:lnSpc>
                <a:spcPct val="120000"/>
              </a:lnSpc>
              <a:buClr>
                <a:schemeClr val="accent1"/>
              </a:buClr>
              <a:buSzPct val="80000"/>
              <a:buFont typeface="Arial" panose="020B0604020202020204" pitchFamily="34" charset="0"/>
              <a:buChar char="•"/>
            </a:pPr>
            <a:r>
              <a:rPr lang="fr-CA" sz="1500" dirty="0">
                <a:latin typeface="Arial" panose="020B0604020202020204" pitchFamily="34" charset="0"/>
                <a:cs typeface="Arial" panose="020B0604020202020204" pitchFamily="34" charset="0"/>
              </a:rPr>
              <a:t>Écrivez l’histoire que vous aimeriez écouter/regarder!  </a:t>
            </a:r>
          </a:p>
          <a:p>
            <a:pPr marL="457200" indent="-342900">
              <a:lnSpc>
                <a:spcPct val="120000"/>
              </a:lnSpc>
              <a:buClr>
                <a:schemeClr val="accent1"/>
              </a:buClr>
              <a:buSzPct val="80000"/>
              <a:buAutoNum type="arabicParenR"/>
            </a:pPr>
            <a:endParaRPr lang="en-US" sz="1600" dirty="0">
              <a:latin typeface="Arial" panose="020B0604020202020204" pitchFamily="34" charset="0"/>
              <a:cs typeface="Arial" panose="020B0604020202020204" pitchFamily="34" charset="0"/>
            </a:endParaRPr>
          </a:p>
          <a:p>
            <a:pPr marL="457200" indent="-342900">
              <a:lnSpc>
                <a:spcPct val="120000"/>
              </a:lnSpc>
              <a:buClr>
                <a:schemeClr val="accent1"/>
              </a:buClr>
              <a:buSzPct val="80000"/>
              <a:buAutoNum type="arabicParenR"/>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14300">
              <a:lnSpc>
                <a:spcPct val="120000"/>
              </a:lnSpc>
              <a:buClr>
                <a:schemeClr val="accent1"/>
              </a:buClr>
              <a:buSzPct val="80000"/>
            </a:pPr>
            <a:endParaRPr lang="en-US" sz="1600" dirty="0">
              <a:latin typeface="Arial" panose="020B0604020202020204" pitchFamily="34" charset="0"/>
              <a:cs typeface="Arial" panose="020B0604020202020204" pitchFamily="34" charset="0"/>
            </a:endParaRPr>
          </a:p>
          <a:p>
            <a:pPr marL="1314450" lvl="2" indent="-285750">
              <a:lnSpc>
                <a:spcPct val="120000"/>
              </a:lnSpc>
              <a:buClr>
                <a:schemeClr val="accent1"/>
              </a:buClr>
              <a:buSzPct val="80000"/>
              <a:buFont typeface="Arial" panose="020B0604020202020204" pitchFamily="34" charset="0"/>
              <a:buChar char="•"/>
            </a:pPr>
            <a:endParaRPr lang="en-US" sz="1600" dirty="0"/>
          </a:p>
        </p:txBody>
      </p:sp>
    </p:spTree>
    <p:extLst>
      <p:ext uri="{BB962C8B-B14F-4D97-AF65-F5344CB8AC3E}">
        <p14:creationId xmlns:p14="http://schemas.microsoft.com/office/powerpoint/2010/main" val="1432339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xmlns="" id="{90B8E093-2236-47C9-85A4-C48CFBA8E480}"/>
              </a:ext>
            </a:extLst>
          </p:cNvPr>
          <p:cNvSpPr>
            <a:spLocks noGrp="1"/>
          </p:cNvSpPr>
          <p:nvPr>
            <p:ph type="ctrTitle"/>
          </p:nvPr>
        </p:nvSpPr>
        <p:spPr>
          <a:xfrm>
            <a:off x="1986493" y="296232"/>
            <a:ext cx="6522143" cy="721285"/>
          </a:xfrm>
        </p:spPr>
        <p:txBody>
          <a:bodyPr rtlCol="0">
            <a:noAutofit/>
          </a:bodyPr>
          <a:lstStyle/>
          <a:p>
            <a:pPr algn="ctr"/>
            <a:r>
              <a:rPr lang="fr-CA" sz="4000" dirty="0">
                <a:solidFill>
                  <a:schemeClr val="accent2"/>
                </a:solidFill>
                <a:latin typeface="Arial" panose="020B0604020202020204" pitchFamily="34" charset="0"/>
                <a:cs typeface="Arial" panose="020B0604020202020204" pitchFamily="34" charset="0"/>
              </a:rPr>
              <a:t>Méthode du «feu de camp »</a:t>
            </a:r>
            <a:endParaRPr lang="fr" sz="4000" dirty="0">
              <a:solidFill>
                <a:schemeClr val="accent2"/>
              </a:solidFill>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xmlns="" id="{246D4D84-4FAB-4EBA-93E3-C82CEAF69F34}"/>
              </a:ext>
            </a:extLst>
          </p:cNvPr>
          <p:cNvSpPr txBox="1"/>
          <p:nvPr/>
        </p:nvSpPr>
        <p:spPr>
          <a:xfrm>
            <a:off x="1364672" y="1563334"/>
            <a:ext cx="8356209" cy="830997"/>
          </a:xfrm>
          <a:prstGeom prst="rect">
            <a:avLst/>
          </a:prstGeom>
          <a:noFill/>
        </p:spPr>
        <p:txBody>
          <a:bodyPr wrap="square" rtlCol="0">
            <a:spAutoFit/>
          </a:bodyPr>
          <a:lstStyle/>
          <a:p>
            <a:pPr algn="ctr"/>
            <a:r>
              <a:rPr lang="fr-CA" sz="2400" dirty="0">
                <a:solidFill>
                  <a:srgbClr val="000000"/>
                </a:solidFill>
                <a:latin typeface="Heebo" panose="020B0604020202020204" pitchFamily="2" charset="-79"/>
                <a:cs typeface="Heebo" panose="020B0604020202020204" pitchFamily="2" charset="-79"/>
              </a:rPr>
              <a:t>L</a:t>
            </a:r>
            <a:r>
              <a:rPr lang="fr-CA" sz="2400" b="0" i="0" dirty="0">
                <a:solidFill>
                  <a:srgbClr val="000000"/>
                </a:solidFill>
                <a:effectLst/>
                <a:latin typeface="Heebo" panose="020B0604020202020204" pitchFamily="2" charset="-79"/>
                <a:cs typeface="Heebo" panose="020B0604020202020204" pitchFamily="2" charset="-79"/>
              </a:rPr>
              <a:t>e principe de cette méthode est d’amener les participants à raconter une histoire, comme autour d’un feu de camp. </a:t>
            </a:r>
            <a:endParaRPr lang="fr-CA" sz="2400" dirty="0"/>
          </a:p>
        </p:txBody>
      </p:sp>
      <p:pic>
        <p:nvPicPr>
          <p:cNvPr id="5" name="Image 4" descr="Une image contenant texte, lampe, plante&#10;&#10;Description générée automatiquement">
            <a:extLst>
              <a:ext uri="{FF2B5EF4-FFF2-40B4-BE49-F238E27FC236}">
                <a16:creationId xmlns:a16="http://schemas.microsoft.com/office/drawing/2014/main" xmlns="" id="{794EF445-1BD3-45D1-A6C0-155149DEB64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663559" y="96083"/>
            <a:ext cx="595333" cy="921434"/>
          </a:xfrm>
          <a:prstGeom prst="rect">
            <a:avLst/>
          </a:prstGeom>
        </p:spPr>
      </p:pic>
      <p:sp>
        <p:nvSpPr>
          <p:cNvPr id="6" name="ZoneTexte 5">
            <a:extLst>
              <a:ext uri="{FF2B5EF4-FFF2-40B4-BE49-F238E27FC236}">
                <a16:creationId xmlns:a16="http://schemas.microsoft.com/office/drawing/2014/main" xmlns="" id="{9486C32D-7E65-4A00-9893-507E4F181B7A}"/>
              </a:ext>
            </a:extLst>
          </p:cNvPr>
          <p:cNvSpPr txBox="1"/>
          <p:nvPr/>
        </p:nvSpPr>
        <p:spPr>
          <a:xfrm>
            <a:off x="1195964" y="2686930"/>
            <a:ext cx="8693624" cy="2862322"/>
          </a:xfrm>
          <a:prstGeom prst="rect">
            <a:avLst/>
          </a:prstGeom>
          <a:noFill/>
        </p:spPr>
        <p:txBody>
          <a:bodyPr wrap="square" rtlCol="0">
            <a:spAutoFit/>
          </a:bodyPr>
          <a:lstStyle/>
          <a:p>
            <a:pPr marL="342900" indent="-342900">
              <a:buFont typeface="+mj-lt"/>
              <a:buAutoNum type="arabicPeriod"/>
            </a:pPr>
            <a:r>
              <a:rPr lang="fr-CA" dirty="0"/>
              <a:t>Mettre en évidence entre 10 à 20 (ou plus) post-it sur lesquels vous aurez inscrits des mots-clés (voir méthodes créatives précédentes);</a:t>
            </a:r>
          </a:p>
          <a:p>
            <a:pPr marL="342900" indent="-342900">
              <a:buFont typeface="+mj-lt"/>
              <a:buAutoNum type="arabicPeriod"/>
            </a:pPr>
            <a:endParaRPr lang="fr-CA" dirty="0"/>
          </a:p>
          <a:p>
            <a:pPr marL="342900" indent="-342900">
              <a:buFont typeface="+mj-lt"/>
              <a:buAutoNum type="arabicPeriod"/>
            </a:pPr>
            <a:r>
              <a:rPr lang="fr-CA" dirty="0"/>
              <a:t>Chaque participant doit décrocher un post-it par catégorie (ou en créer un      nouveau si une idée lui vient sur le champ);</a:t>
            </a:r>
          </a:p>
          <a:p>
            <a:pPr marL="342900" indent="-342900">
              <a:buFont typeface="+mj-lt"/>
              <a:buAutoNum type="arabicPeriod"/>
            </a:pPr>
            <a:endParaRPr lang="fr-CA" dirty="0"/>
          </a:p>
          <a:p>
            <a:pPr marL="342900" indent="-342900">
              <a:buFont typeface="+mj-lt"/>
              <a:buAutoNum type="arabicPeriod"/>
            </a:pPr>
            <a:r>
              <a:rPr lang="fr-CA" dirty="0"/>
              <a:t>Prenez soin de préparer un enregistrement pour ne rien oublier;</a:t>
            </a:r>
          </a:p>
          <a:p>
            <a:pPr marL="342900" indent="-342900">
              <a:buFont typeface="+mj-lt"/>
              <a:buAutoNum type="arabicPeriod"/>
            </a:pPr>
            <a:endParaRPr lang="fr-CA" dirty="0"/>
          </a:p>
          <a:p>
            <a:pPr marL="342900" indent="-342900">
              <a:buFont typeface="+mj-lt"/>
              <a:buAutoNum type="arabicPeriod"/>
            </a:pPr>
            <a:r>
              <a:rPr lang="fr-CA" dirty="0"/>
              <a:t>Tour à tour, les participants crée le fil conducteur de l’histoire (l’idée générale  de l’été) en utilisant les post-it qu’il a choisi. </a:t>
            </a:r>
          </a:p>
        </p:txBody>
      </p:sp>
    </p:spTree>
    <p:extLst>
      <p:ext uri="{BB962C8B-B14F-4D97-AF65-F5344CB8AC3E}">
        <p14:creationId xmlns:p14="http://schemas.microsoft.com/office/powerpoint/2010/main" val="115235248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xmlns="" id="{A4D026A2-7476-44B0-9648-BB98882F7B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44" name="Straight Connector 43">
              <a:extLst>
                <a:ext uri="{FF2B5EF4-FFF2-40B4-BE49-F238E27FC236}">
                  <a16:creationId xmlns:a16="http://schemas.microsoft.com/office/drawing/2014/main" xmlns="" id="{48F8FC21-0A44-4045-95A1-B7935DBC60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xmlns="" id="{0209B962-CD29-4D46-A7B0-10F6C7CF1C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xmlns="" id="{CC8D40CF-4D47-411D-A8B7-0E4B29E983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xmlns="" id="{9B48A2AD-5257-4384-A7F5-A1EE4E6883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xmlns="" id="{04C26DE3-844C-47DA-831E-E7D7BF617E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7">
              <a:extLst>
                <a:ext uri="{FF2B5EF4-FFF2-40B4-BE49-F238E27FC236}">
                  <a16:creationId xmlns:a16="http://schemas.microsoft.com/office/drawing/2014/main" xmlns="" id="{922D975E-0684-4AA6-9FB7-929B250D53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xmlns="" id="{38ED5A9A-F0C7-4547-BC1E-22FC89BD26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a16="http://schemas.microsoft.com/office/drawing/2014/main" xmlns="" id="{2D743765-A245-4349-A5CE-4AB5F078F9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xmlns="" id="{0AF7217B-D042-44D2-9FC7-71FAB6651A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xmlns="" id="{1CC9171B-8BEB-48B1-B9BE-E9584522D0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5" name="Rectangle 54">
            <a:extLst>
              <a:ext uri="{FF2B5EF4-FFF2-40B4-BE49-F238E27FC236}">
                <a16:creationId xmlns:a16="http://schemas.microsoft.com/office/drawing/2014/main" xmlns="" id="{39178BE9-53D8-441A-8691-0ED3B464BC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0BD1E59C-7B10-40CB-99FE-B6D03444DDDC}"/>
              </a:ext>
            </a:extLst>
          </p:cNvPr>
          <p:cNvSpPr/>
          <p:nvPr/>
        </p:nvSpPr>
        <p:spPr>
          <a:xfrm>
            <a:off x="3324885" y="1730989"/>
            <a:ext cx="1472866" cy="2658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200" dirty="0"/>
          </a:p>
        </p:txBody>
      </p:sp>
      <p:sp>
        <p:nvSpPr>
          <p:cNvPr id="54" name="Rectangle 53">
            <a:extLst>
              <a:ext uri="{FF2B5EF4-FFF2-40B4-BE49-F238E27FC236}">
                <a16:creationId xmlns:a16="http://schemas.microsoft.com/office/drawing/2014/main" xmlns="" id="{62964112-CE7D-4893-8FF2-9429BAFD3834}"/>
              </a:ext>
            </a:extLst>
          </p:cNvPr>
          <p:cNvSpPr/>
          <p:nvPr/>
        </p:nvSpPr>
        <p:spPr>
          <a:xfrm>
            <a:off x="4808828" y="1735909"/>
            <a:ext cx="1472866" cy="26587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dirty="0"/>
          </a:p>
        </p:txBody>
      </p:sp>
      <p:sp>
        <p:nvSpPr>
          <p:cNvPr id="56" name="Rectangle 55">
            <a:extLst>
              <a:ext uri="{FF2B5EF4-FFF2-40B4-BE49-F238E27FC236}">
                <a16:creationId xmlns:a16="http://schemas.microsoft.com/office/drawing/2014/main" xmlns="" id="{9303FD28-2897-4153-94DB-4AC865552FA9}"/>
              </a:ext>
            </a:extLst>
          </p:cNvPr>
          <p:cNvSpPr/>
          <p:nvPr/>
        </p:nvSpPr>
        <p:spPr>
          <a:xfrm>
            <a:off x="6281154" y="1730989"/>
            <a:ext cx="1472866" cy="26768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dirty="0"/>
          </a:p>
        </p:txBody>
      </p:sp>
      <p:sp>
        <p:nvSpPr>
          <p:cNvPr id="57" name="Rectangle 56">
            <a:extLst>
              <a:ext uri="{FF2B5EF4-FFF2-40B4-BE49-F238E27FC236}">
                <a16:creationId xmlns:a16="http://schemas.microsoft.com/office/drawing/2014/main" xmlns="" id="{D7FA5FE3-2462-4071-9B0C-8E124A1EAA1A}"/>
              </a:ext>
            </a:extLst>
          </p:cNvPr>
          <p:cNvSpPr/>
          <p:nvPr/>
        </p:nvSpPr>
        <p:spPr>
          <a:xfrm>
            <a:off x="7753480" y="1740546"/>
            <a:ext cx="1472866" cy="26587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dirty="0"/>
          </a:p>
        </p:txBody>
      </p:sp>
      <p:sp>
        <p:nvSpPr>
          <p:cNvPr id="58" name="Rectangle 57">
            <a:extLst>
              <a:ext uri="{FF2B5EF4-FFF2-40B4-BE49-F238E27FC236}">
                <a16:creationId xmlns:a16="http://schemas.microsoft.com/office/drawing/2014/main" xmlns="" id="{7C1389D8-F9C6-45F5-8B4F-803E1C56B3A8}"/>
              </a:ext>
            </a:extLst>
          </p:cNvPr>
          <p:cNvSpPr/>
          <p:nvPr/>
        </p:nvSpPr>
        <p:spPr>
          <a:xfrm>
            <a:off x="9233154" y="1736896"/>
            <a:ext cx="1472866" cy="2658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10" name="Connecteur droit 9">
            <a:extLst>
              <a:ext uri="{FF2B5EF4-FFF2-40B4-BE49-F238E27FC236}">
                <a16:creationId xmlns:a16="http://schemas.microsoft.com/office/drawing/2014/main" xmlns="" id="{A31DEB90-C628-40ED-B1E1-0082EC6FFE1F}"/>
              </a:ext>
            </a:extLst>
          </p:cNvPr>
          <p:cNvCxnSpPr>
            <a:cxnSpLocks/>
          </p:cNvCxnSpPr>
          <p:nvPr/>
        </p:nvCxnSpPr>
        <p:spPr>
          <a:xfrm flipH="1" flipV="1">
            <a:off x="95162" y="676598"/>
            <a:ext cx="3203219" cy="1041139"/>
          </a:xfrm>
          <a:prstGeom prst="line">
            <a:avLst/>
          </a:prstGeom>
        </p:spPr>
        <p:style>
          <a:lnRef idx="3">
            <a:schemeClr val="accent2"/>
          </a:lnRef>
          <a:fillRef idx="0">
            <a:schemeClr val="accent2"/>
          </a:fillRef>
          <a:effectRef idx="2">
            <a:schemeClr val="accent2"/>
          </a:effectRef>
          <a:fontRef idx="minor">
            <a:schemeClr val="tx1"/>
          </a:fontRef>
        </p:style>
      </p:cxnSp>
      <p:cxnSp>
        <p:nvCxnSpPr>
          <p:cNvPr id="59" name="Connecteur droit 58">
            <a:extLst>
              <a:ext uri="{FF2B5EF4-FFF2-40B4-BE49-F238E27FC236}">
                <a16:creationId xmlns:a16="http://schemas.microsoft.com/office/drawing/2014/main" xmlns="" id="{24719AE3-C4CD-4037-A84F-36F5E8B0FBEB}"/>
              </a:ext>
            </a:extLst>
          </p:cNvPr>
          <p:cNvCxnSpPr>
            <a:cxnSpLocks/>
          </p:cNvCxnSpPr>
          <p:nvPr/>
        </p:nvCxnSpPr>
        <p:spPr>
          <a:xfrm flipH="1">
            <a:off x="3178" y="4376531"/>
            <a:ext cx="3321707" cy="2223052"/>
          </a:xfrm>
          <a:prstGeom prst="line">
            <a:avLst/>
          </a:prstGeom>
        </p:spPr>
        <p:style>
          <a:lnRef idx="3">
            <a:schemeClr val="accent2"/>
          </a:lnRef>
          <a:fillRef idx="0">
            <a:schemeClr val="accent2"/>
          </a:fillRef>
          <a:effectRef idx="2">
            <a:schemeClr val="accent2"/>
          </a:effectRef>
          <a:fontRef idx="minor">
            <a:schemeClr val="tx1"/>
          </a:fontRef>
        </p:style>
      </p:cxnSp>
      <p:sp>
        <p:nvSpPr>
          <p:cNvPr id="24" name="ZoneTexte 23">
            <a:extLst>
              <a:ext uri="{FF2B5EF4-FFF2-40B4-BE49-F238E27FC236}">
                <a16:creationId xmlns:a16="http://schemas.microsoft.com/office/drawing/2014/main" xmlns="" id="{3D9375CF-C65A-4182-9D1A-A4C0F1DDA682}"/>
              </a:ext>
            </a:extLst>
          </p:cNvPr>
          <p:cNvSpPr txBox="1"/>
          <p:nvPr/>
        </p:nvSpPr>
        <p:spPr>
          <a:xfrm>
            <a:off x="1664031" y="675732"/>
            <a:ext cx="1245854" cy="369332"/>
          </a:xfrm>
          <a:prstGeom prst="rect">
            <a:avLst/>
          </a:prstGeom>
          <a:noFill/>
        </p:spPr>
        <p:txBody>
          <a:bodyPr wrap="none" rtlCol="0">
            <a:spAutoFit/>
          </a:bodyPr>
          <a:lstStyle/>
          <a:p>
            <a:r>
              <a:rPr lang="fr-CA" dirty="0"/>
              <a:t>Semaine 1</a:t>
            </a:r>
          </a:p>
        </p:txBody>
      </p:sp>
      <p:sp>
        <p:nvSpPr>
          <p:cNvPr id="63" name="ZoneTexte 62">
            <a:extLst>
              <a:ext uri="{FF2B5EF4-FFF2-40B4-BE49-F238E27FC236}">
                <a16:creationId xmlns:a16="http://schemas.microsoft.com/office/drawing/2014/main" xmlns="" id="{881D2CC2-0121-4B56-8BD2-02398CD45F13}"/>
              </a:ext>
            </a:extLst>
          </p:cNvPr>
          <p:cNvSpPr txBox="1"/>
          <p:nvPr/>
        </p:nvSpPr>
        <p:spPr>
          <a:xfrm>
            <a:off x="4912482" y="1289601"/>
            <a:ext cx="1245854" cy="369332"/>
          </a:xfrm>
          <a:prstGeom prst="rect">
            <a:avLst/>
          </a:prstGeom>
          <a:noFill/>
        </p:spPr>
        <p:txBody>
          <a:bodyPr wrap="none" rtlCol="0">
            <a:spAutoFit/>
          </a:bodyPr>
          <a:lstStyle/>
          <a:p>
            <a:r>
              <a:rPr lang="fr-CA" dirty="0"/>
              <a:t>Semaine 3</a:t>
            </a:r>
          </a:p>
        </p:txBody>
      </p:sp>
      <p:sp>
        <p:nvSpPr>
          <p:cNvPr id="64" name="ZoneTexte 63">
            <a:extLst>
              <a:ext uri="{FF2B5EF4-FFF2-40B4-BE49-F238E27FC236}">
                <a16:creationId xmlns:a16="http://schemas.microsoft.com/office/drawing/2014/main" xmlns="" id="{CF06185F-71B5-4356-8E4D-5100EBD82C8B}"/>
              </a:ext>
            </a:extLst>
          </p:cNvPr>
          <p:cNvSpPr txBox="1"/>
          <p:nvPr/>
        </p:nvSpPr>
        <p:spPr>
          <a:xfrm>
            <a:off x="6407479" y="1289601"/>
            <a:ext cx="1245854" cy="369332"/>
          </a:xfrm>
          <a:prstGeom prst="rect">
            <a:avLst/>
          </a:prstGeom>
          <a:noFill/>
        </p:spPr>
        <p:txBody>
          <a:bodyPr wrap="none" rtlCol="0">
            <a:spAutoFit/>
          </a:bodyPr>
          <a:lstStyle/>
          <a:p>
            <a:r>
              <a:rPr lang="fr-CA" dirty="0"/>
              <a:t>Semaine 4</a:t>
            </a:r>
          </a:p>
        </p:txBody>
      </p:sp>
      <p:sp>
        <p:nvSpPr>
          <p:cNvPr id="65" name="ZoneTexte 64">
            <a:extLst>
              <a:ext uri="{FF2B5EF4-FFF2-40B4-BE49-F238E27FC236}">
                <a16:creationId xmlns:a16="http://schemas.microsoft.com/office/drawing/2014/main" xmlns="" id="{9E0CDC25-E876-4F69-94E0-08A4CEE99F76}"/>
              </a:ext>
            </a:extLst>
          </p:cNvPr>
          <p:cNvSpPr txBox="1"/>
          <p:nvPr/>
        </p:nvSpPr>
        <p:spPr>
          <a:xfrm>
            <a:off x="7806936" y="1289601"/>
            <a:ext cx="1245854" cy="369332"/>
          </a:xfrm>
          <a:prstGeom prst="rect">
            <a:avLst/>
          </a:prstGeom>
          <a:noFill/>
        </p:spPr>
        <p:txBody>
          <a:bodyPr wrap="none" rtlCol="0">
            <a:spAutoFit/>
          </a:bodyPr>
          <a:lstStyle/>
          <a:p>
            <a:r>
              <a:rPr lang="fr-CA" dirty="0"/>
              <a:t>Semaine 5</a:t>
            </a:r>
          </a:p>
        </p:txBody>
      </p:sp>
      <p:sp>
        <p:nvSpPr>
          <p:cNvPr id="66" name="ZoneTexte 65">
            <a:extLst>
              <a:ext uri="{FF2B5EF4-FFF2-40B4-BE49-F238E27FC236}">
                <a16:creationId xmlns:a16="http://schemas.microsoft.com/office/drawing/2014/main" xmlns="" id="{D7FA8641-AA65-4971-8B3A-52CE7801334B}"/>
              </a:ext>
            </a:extLst>
          </p:cNvPr>
          <p:cNvSpPr txBox="1"/>
          <p:nvPr/>
        </p:nvSpPr>
        <p:spPr>
          <a:xfrm>
            <a:off x="9337720" y="1321791"/>
            <a:ext cx="1245854" cy="369332"/>
          </a:xfrm>
          <a:prstGeom prst="rect">
            <a:avLst/>
          </a:prstGeom>
          <a:noFill/>
        </p:spPr>
        <p:txBody>
          <a:bodyPr wrap="none" rtlCol="0">
            <a:spAutoFit/>
          </a:bodyPr>
          <a:lstStyle/>
          <a:p>
            <a:r>
              <a:rPr lang="fr-CA" dirty="0"/>
              <a:t>Semaine 6</a:t>
            </a:r>
          </a:p>
        </p:txBody>
      </p:sp>
      <p:sp>
        <p:nvSpPr>
          <p:cNvPr id="67" name="ZoneTexte 66">
            <a:extLst>
              <a:ext uri="{FF2B5EF4-FFF2-40B4-BE49-F238E27FC236}">
                <a16:creationId xmlns:a16="http://schemas.microsoft.com/office/drawing/2014/main" xmlns="" id="{0E8AE36A-8E1C-446D-93DE-D70EFCDB967F}"/>
              </a:ext>
            </a:extLst>
          </p:cNvPr>
          <p:cNvSpPr txBox="1"/>
          <p:nvPr/>
        </p:nvSpPr>
        <p:spPr>
          <a:xfrm>
            <a:off x="3441594" y="1289601"/>
            <a:ext cx="1245854" cy="369332"/>
          </a:xfrm>
          <a:prstGeom prst="rect">
            <a:avLst/>
          </a:prstGeom>
          <a:noFill/>
        </p:spPr>
        <p:txBody>
          <a:bodyPr wrap="none" rtlCol="0">
            <a:spAutoFit/>
          </a:bodyPr>
          <a:lstStyle/>
          <a:p>
            <a:r>
              <a:rPr lang="fr-CA" dirty="0"/>
              <a:t>Semaine 2</a:t>
            </a:r>
          </a:p>
        </p:txBody>
      </p:sp>
      <p:cxnSp>
        <p:nvCxnSpPr>
          <p:cNvPr id="28" name="Connecteur droit 27">
            <a:extLst>
              <a:ext uri="{FF2B5EF4-FFF2-40B4-BE49-F238E27FC236}">
                <a16:creationId xmlns:a16="http://schemas.microsoft.com/office/drawing/2014/main" xmlns="" id="{938AA840-E379-48EC-98E4-C1EEBB652BD2}"/>
              </a:ext>
            </a:extLst>
          </p:cNvPr>
          <p:cNvCxnSpPr>
            <a:cxnSpLocks/>
          </p:cNvCxnSpPr>
          <p:nvPr/>
        </p:nvCxnSpPr>
        <p:spPr>
          <a:xfrm flipH="1" flipV="1">
            <a:off x="10698133" y="4399341"/>
            <a:ext cx="1493867" cy="1405111"/>
          </a:xfrm>
          <a:prstGeom prst="line">
            <a:avLst/>
          </a:prstGeom>
        </p:spPr>
        <p:style>
          <a:lnRef idx="3">
            <a:schemeClr val="accent2"/>
          </a:lnRef>
          <a:fillRef idx="0">
            <a:schemeClr val="accent2"/>
          </a:fillRef>
          <a:effectRef idx="2">
            <a:schemeClr val="accent2"/>
          </a:effectRef>
          <a:fontRef idx="minor">
            <a:schemeClr val="tx1"/>
          </a:fontRef>
        </p:style>
      </p:cxnSp>
      <p:cxnSp>
        <p:nvCxnSpPr>
          <p:cNvPr id="32" name="Connecteur droit 31">
            <a:extLst>
              <a:ext uri="{FF2B5EF4-FFF2-40B4-BE49-F238E27FC236}">
                <a16:creationId xmlns:a16="http://schemas.microsoft.com/office/drawing/2014/main" xmlns="" id="{ADDFBA6F-28A2-4BE4-A1F1-8AA26CB639B6}"/>
              </a:ext>
            </a:extLst>
          </p:cNvPr>
          <p:cNvCxnSpPr>
            <a:cxnSpLocks/>
          </p:cNvCxnSpPr>
          <p:nvPr/>
        </p:nvCxnSpPr>
        <p:spPr>
          <a:xfrm flipH="1">
            <a:off x="10716477" y="818876"/>
            <a:ext cx="1479156" cy="921356"/>
          </a:xfrm>
          <a:prstGeom prst="line">
            <a:avLst/>
          </a:prstGeom>
        </p:spPr>
        <p:style>
          <a:lnRef idx="3">
            <a:schemeClr val="accent2"/>
          </a:lnRef>
          <a:fillRef idx="0">
            <a:schemeClr val="accent2"/>
          </a:fillRef>
          <a:effectRef idx="2">
            <a:schemeClr val="accent2"/>
          </a:effectRef>
          <a:fontRef idx="minor">
            <a:schemeClr val="tx1"/>
          </a:fontRef>
        </p:style>
      </p:cxnSp>
      <p:sp>
        <p:nvSpPr>
          <p:cNvPr id="41" name="ZoneTexte 40">
            <a:extLst>
              <a:ext uri="{FF2B5EF4-FFF2-40B4-BE49-F238E27FC236}">
                <a16:creationId xmlns:a16="http://schemas.microsoft.com/office/drawing/2014/main" xmlns="" id="{7E455B13-A3EC-46BE-81D2-7DB9894772D3}"/>
              </a:ext>
            </a:extLst>
          </p:cNvPr>
          <p:cNvSpPr txBox="1"/>
          <p:nvPr/>
        </p:nvSpPr>
        <p:spPr>
          <a:xfrm>
            <a:off x="10630481" y="712012"/>
            <a:ext cx="1245854" cy="369332"/>
          </a:xfrm>
          <a:prstGeom prst="rect">
            <a:avLst/>
          </a:prstGeom>
          <a:noFill/>
        </p:spPr>
        <p:txBody>
          <a:bodyPr wrap="none" rtlCol="0">
            <a:spAutoFit/>
          </a:bodyPr>
          <a:lstStyle/>
          <a:p>
            <a:r>
              <a:rPr lang="fr-CA" dirty="0"/>
              <a:t>Semaine 7</a:t>
            </a:r>
          </a:p>
        </p:txBody>
      </p:sp>
    </p:spTree>
    <p:extLst>
      <p:ext uri="{BB962C8B-B14F-4D97-AF65-F5344CB8AC3E}">
        <p14:creationId xmlns:p14="http://schemas.microsoft.com/office/powerpoint/2010/main" val="1408342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xmlns="" id="{A4D026A2-7476-44B0-9648-BB98882F7B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44" name="Straight Connector 43">
              <a:extLst>
                <a:ext uri="{FF2B5EF4-FFF2-40B4-BE49-F238E27FC236}">
                  <a16:creationId xmlns:a16="http://schemas.microsoft.com/office/drawing/2014/main" xmlns="" id="{48F8FC21-0A44-4045-95A1-B7935DBC60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xmlns="" id="{0209B962-CD29-4D46-A7B0-10F6C7CF1C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xmlns="" id="{CC8D40CF-4D47-411D-A8B7-0E4B29E983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xmlns="" id="{9B48A2AD-5257-4384-A7F5-A1EE4E6883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xmlns="" id="{04C26DE3-844C-47DA-831E-E7D7BF617E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7">
              <a:extLst>
                <a:ext uri="{FF2B5EF4-FFF2-40B4-BE49-F238E27FC236}">
                  <a16:creationId xmlns:a16="http://schemas.microsoft.com/office/drawing/2014/main" xmlns="" id="{922D975E-0684-4AA6-9FB7-929B250D53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xmlns="" id="{38ED5A9A-F0C7-4547-BC1E-22FC89BD26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a16="http://schemas.microsoft.com/office/drawing/2014/main" xmlns="" id="{2D743765-A245-4349-A5CE-4AB5F078F9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xmlns="" id="{0AF7217B-D042-44D2-9FC7-71FAB6651A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xmlns="" id="{1CC9171B-8BEB-48B1-B9BE-E9584522D0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5" name="Rectangle 54">
            <a:extLst>
              <a:ext uri="{FF2B5EF4-FFF2-40B4-BE49-F238E27FC236}">
                <a16:creationId xmlns:a16="http://schemas.microsoft.com/office/drawing/2014/main" xmlns="" id="{39178BE9-53D8-441A-8691-0ED3B464BC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ZoneTexte 5">
            <a:extLst>
              <a:ext uri="{FF2B5EF4-FFF2-40B4-BE49-F238E27FC236}">
                <a16:creationId xmlns:a16="http://schemas.microsoft.com/office/drawing/2014/main" xmlns="" id="{B53F41C1-00F6-41FE-B8E1-1A70A50F0EAA}"/>
              </a:ext>
            </a:extLst>
          </p:cNvPr>
          <p:cNvSpPr txBox="1"/>
          <p:nvPr/>
        </p:nvSpPr>
        <p:spPr>
          <a:xfrm>
            <a:off x="84913" y="1602010"/>
            <a:ext cx="3137106" cy="3662541"/>
          </a:xfrm>
          <a:prstGeom prst="rect">
            <a:avLst/>
          </a:prstGeom>
          <a:noFill/>
        </p:spPr>
        <p:txBody>
          <a:bodyPr wrap="square" rtlCol="0">
            <a:spAutoFit/>
          </a:bodyPr>
          <a:lstStyle/>
          <a:p>
            <a:r>
              <a:rPr lang="fr-CA" sz="1400" dirty="0"/>
              <a:t>Explosion à bord du vaisseau:</a:t>
            </a:r>
          </a:p>
          <a:p>
            <a:endParaRPr lang="fr-CA" sz="1400" dirty="0"/>
          </a:p>
          <a:p>
            <a:pPr marL="171450" indent="-171450">
              <a:buFont typeface="Arial" panose="020B0604020202020204" pitchFamily="34" charset="0"/>
              <a:buChar char="•"/>
            </a:pPr>
            <a:r>
              <a:rPr lang="fr-CA" sz="1200" dirty="0"/>
              <a:t>Prétexte pour découvrir le caractère des différents personnages</a:t>
            </a:r>
          </a:p>
          <a:p>
            <a:pPr marL="171450" indent="-171450">
              <a:buFont typeface="Arial" panose="020B0604020202020204" pitchFamily="34" charset="0"/>
              <a:buChar char="•"/>
            </a:pPr>
            <a:r>
              <a:rPr lang="fr-CA" sz="1200" dirty="0"/>
              <a:t>Prétexte pour découvrir les lieux, les accessoires</a:t>
            </a:r>
          </a:p>
          <a:p>
            <a:pPr marL="171450" indent="-171450">
              <a:buFont typeface="Arial" panose="020B0604020202020204" pitchFamily="34" charset="0"/>
              <a:buChar char="•"/>
            </a:pPr>
            <a:r>
              <a:rPr lang="fr-CA" sz="1200" dirty="0"/>
              <a:t>Reçoivent une mission à réaliser mais les bris suite à l’explosion compromettent la mission.</a:t>
            </a:r>
          </a:p>
          <a:p>
            <a:pPr marL="171450" indent="-171450">
              <a:buFont typeface="Arial" panose="020B0604020202020204" pitchFamily="34" charset="0"/>
              <a:buChar char="•"/>
            </a:pPr>
            <a:r>
              <a:rPr lang="fr-CA" sz="1200" dirty="0"/>
              <a:t>Personne ne soupçonne que l’explosion a été provoquée par quelqu’un à l’intérieur même du vaisseau</a:t>
            </a:r>
          </a:p>
          <a:p>
            <a:pPr marL="171450" indent="-171450">
              <a:buFont typeface="Arial" panose="020B0604020202020204" pitchFamily="34" charset="0"/>
              <a:buChar char="•"/>
            </a:pPr>
            <a:r>
              <a:rPr lang="fr-CA" sz="1200" dirty="0"/>
              <a:t>Ils vont réaliser leur mission en faisant une sortie spéciale avec la capsule X. </a:t>
            </a:r>
          </a:p>
          <a:p>
            <a:pPr marL="171450" indent="-171450">
              <a:buFont typeface="Arial" panose="020B0604020202020204" pitchFamily="34" charset="0"/>
              <a:buChar char="•"/>
            </a:pPr>
            <a:r>
              <a:rPr lang="fr-CA" sz="1200" dirty="0"/>
              <a:t>Un seul des personnages ne souhaiteras contribuer à cette mission spéciale. </a:t>
            </a:r>
          </a:p>
          <a:p>
            <a:pPr algn="ctr"/>
            <a:endParaRPr lang="fr-CA" dirty="0"/>
          </a:p>
          <a:p>
            <a:endParaRPr lang="fr-CA" dirty="0"/>
          </a:p>
        </p:txBody>
      </p:sp>
      <p:sp>
        <p:nvSpPr>
          <p:cNvPr id="7" name="Rectangle 6">
            <a:extLst>
              <a:ext uri="{FF2B5EF4-FFF2-40B4-BE49-F238E27FC236}">
                <a16:creationId xmlns:a16="http://schemas.microsoft.com/office/drawing/2014/main" xmlns="" id="{0BD1E59C-7B10-40CB-99FE-B6D03444DDDC}"/>
              </a:ext>
            </a:extLst>
          </p:cNvPr>
          <p:cNvSpPr/>
          <p:nvPr/>
        </p:nvSpPr>
        <p:spPr>
          <a:xfrm>
            <a:off x="3324885" y="1730989"/>
            <a:ext cx="1472866" cy="2658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dirty="0">
                <a:solidFill>
                  <a:schemeClr val="tx1"/>
                </a:solidFill>
              </a:rPr>
              <a:t>Appel du CACA (centre aéronautique Canadien): retour à la réalité: mission planète 55 liberté. </a:t>
            </a:r>
          </a:p>
          <a:p>
            <a:pPr algn="ctr"/>
            <a:r>
              <a:rPr lang="fr-CA" sz="1100" dirty="0">
                <a:solidFill>
                  <a:schemeClr val="tx1"/>
                </a:solidFill>
              </a:rPr>
              <a:t>Soupçons sur 2 des astronautes. </a:t>
            </a:r>
          </a:p>
          <a:p>
            <a:pPr algn="ctr"/>
            <a:r>
              <a:rPr lang="fr-CA" sz="1100" dirty="0">
                <a:solidFill>
                  <a:schemeClr val="tx1"/>
                </a:solidFill>
              </a:rPr>
              <a:t>Intrigue secondaire: que cherche personnage 4 exactement? Personnage 3 se le demande. </a:t>
            </a:r>
          </a:p>
        </p:txBody>
      </p:sp>
      <p:sp>
        <p:nvSpPr>
          <p:cNvPr id="54" name="Rectangle 53">
            <a:extLst>
              <a:ext uri="{FF2B5EF4-FFF2-40B4-BE49-F238E27FC236}">
                <a16:creationId xmlns:a16="http://schemas.microsoft.com/office/drawing/2014/main" xmlns="" id="{62964112-CE7D-4893-8FF2-9429BAFD3834}"/>
              </a:ext>
            </a:extLst>
          </p:cNvPr>
          <p:cNvSpPr/>
          <p:nvPr/>
        </p:nvSpPr>
        <p:spPr>
          <a:xfrm>
            <a:off x="4808828" y="1735909"/>
            <a:ext cx="1472866" cy="26587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dirty="0"/>
          </a:p>
        </p:txBody>
      </p:sp>
      <p:sp>
        <p:nvSpPr>
          <p:cNvPr id="56" name="Rectangle 55">
            <a:extLst>
              <a:ext uri="{FF2B5EF4-FFF2-40B4-BE49-F238E27FC236}">
                <a16:creationId xmlns:a16="http://schemas.microsoft.com/office/drawing/2014/main" xmlns="" id="{9303FD28-2897-4153-94DB-4AC865552FA9}"/>
              </a:ext>
            </a:extLst>
          </p:cNvPr>
          <p:cNvSpPr/>
          <p:nvPr/>
        </p:nvSpPr>
        <p:spPr>
          <a:xfrm>
            <a:off x="6281154" y="1730989"/>
            <a:ext cx="1472866" cy="26768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dirty="0"/>
          </a:p>
        </p:txBody>
      </p:sp>
      <p:sp>
        <p:nvSpPr>
          <p:cNvPr id="57" name="Rectangle 56">
            <a:extLst>
              <a:ext uri="{FF2B5EF4-FFF2-40B4-BE49-F238E27FC236}">
                <a16:creationId xmlns:a16="http://schemas.microsoft.com/office/drawing/2014/main" xmlns="" id="{D7FA5FE3-2462-4071-9B0C-8E124A1EAA1A}"/>
              </a:ext>
            </a:extLst>
          </p:cNvPr>
          <p:cNvSpPr/>
          <p:nvPr/>
        </p:nvSpPr>
        <p:spPr>
          <a:xfrm>
            <a:off x="7753480" y="1740546"/>
            <a:ext cx="1472866" cy="26587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dirty="0"/>
          </a:p>
        </p:txBody>
      </p:sp>
      <p:sp>
        <p:nvSpPr>
          <p:cNvPr id="58" name="Rectangle 57">
            <a:extLst>
              <a:ext uri="{FF2B5EF4-FFF2-40B4-BE49-F238E27FC236}">
                <a16:creationId xmlns:a16="http://schemas.microsoft.com/office/drawing/2014/main" xmlns="" id="{7C1389D8-F9C6-45F5-8B4F-803E1C56B3A8}"/>
              </a:ext>
            </a:extLst>
          </p:cNvPr>
          <p:cNvSpPr/>
          <p:nvPr/>
        </p:nvSpPr>
        <p:spPr>
          <a:xfrm>
            <a:off x="9233154" y="1736896"/>
            <a:ext cx="1472866" cy="2658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10" name="Connecteur droit 9">
            <a:extLst>
              <a:ext uri="{FF2B5EF4-FFF2-40B4-BE49-F238E27FC236}">
                <a16:creationId xmlns:a16="http://schemas.microsoft.com/office/drawing/2014/main" xmlns="" id="{A31DEB90-C628-40ED-B1E1-0082EC6FFE1F}"/>
              </a:ext>
            </a:extLst>
          </p:cNvPr>
          <p:cNvCxnSpPr>
            <a:cxnSpLocks/>
          </p:cNvCxnSpPr>
          <p:nvPr/>
        </p:nvCxnSpPr>
        <p:spPr>
          <a:xfrm flipH="1" flipV="1">
            <a:off x="95162" y="676598"/>
            <a:ext cx="3203219" cy="1041139"/>
          </a:xfrm>
          <a:prstGeom prst="line">
            <a:avLst/>
          </a:prstGeom>
        </p:spPr>
        <p:style>
          <a:lnRef idx="3">
            <a:schemeClr val="accent2"/>
          </a:lnRef>
          <a:fillRef idx="0">
            <a:schemeClr val="accent2"/>
          </a:fillRef>
          <a:effectRef idx="2">
            <a:schemeClr val="accent2"/>
          </a:effectRef>
          <a:fontRef idx="minor">
            <a:schemeClr val="tx1"/>
          </a:fontRef>
        </p:style>
      </p:cxnSp>
      <p:cxnSp>
        <p:nvCxnSpPr>
          <p:cNvPr id="59" name="Connecteur droit 58">
            <a:extLst>
              <a:ext uri="{FF2B5EF4-FFF2-40B4-BE49-F238E27FC236}">
                <a16:creationId xmlns:a16="http://schemas.microsoft.com/office/drawing/2014/main" xmlns="" id="{24719AE3-C4CD-4037-A84F-36F5E8B0FBEB}"/>
              </a:ext>
            </a:extLst>
          </p:cNvPr>
          <p:cNvCxnSpPr>
            <a:cxnSpLocks/>
          </p:cNvCxnSpPr>
          <p:nvPr/>
        </p:nvCxnSpPr>
        <p:spPr>
          <a:xfrm flipH="1">
            <a:off x="3178" y="4376531"/>
            <a:ext cx="3321707" cy="2223052"/>
          </a:xfrm>
          <a:prstGeom prst="line">
            <a:avLst/>
          </a:prstGeom>
        </p:spPr>
        <p:style>
          <a:lnRef idx="3">
            <a:schemeClr val="accent2"/>
          </a:lnRef>
          <a:fillRef idx="0">
            <a:schemeClr val="accent2"/>
          </a:fillRef>
          <a:effectRef idx="2">
            <a:schemeClr val="accent2"/>
          </a:effectRef>
          <a:fontRef idx="minor">
            <a:schemeClr val="tx1"/>
          </a:fontRef>
        </p:style>
      </p:cxnSp>
      <p:sp>
        <p:nvSpPr>
          <p:cNvPr id="24" name="ZoneTexte 23">
            <a:extLst>
              <a:ext uri="{FF2B5EF4-FFF2-40B4-BE49-F238E27FC236}">
                <a16:creationId xmlns:a16="http://schemas.microsoft.com/office/drawing/2014/main" xmlns="" id="{3D9375CF-C65A-4182-9D1A-A4C0F1DDA682}"/>
              </a:ext>
            </a:extLst>
          </p:cNvPr>
          <p:cNvSpPr txBox="1"/>
          <p:nvPr/>
        </p:nvSpPr>
        <p:spPr>
          <a:xfrm>
            <a:off x="1664031" y="675732"/>
            <a:ext cx="1245854" cy="369332"/>
          </a:xfrm>
          <a:prstGeom prst="rect">
            <a:avLst/>
          </a:prstGeom>
          <a:noFill/>
        </p:spPr>
        <p:txBody>
          <a:bodyPr wrap="none" rtlCol="0">
            <a:spAutoFit/>
          </a:bodyPr>
          <a:lstStyle/>
          <a:p>
            <a:r>
              <a:rPr lang="fr-CA" dirty="0"/>
              <a:t>Semaine 1</a:t>
            </a:r>
          </a:p>
        </p:txBody>
      </p:sp>
      <p:sp>
        <p:nvSpPr>
          <p:cNvPr id="63" name="ZoneTexte 62">
            <a:extLst>
              <a:ext uri="{FF2B5EF4-FFF2-40B4-BE49-F238E27FC236}">
                <a16:creationId xmlns:a16="http://schemas.microsoft.com/office/drawing/2014/main" xmlns="" id="{881D2CC2-0121-4B56-8BD2-02398CD45F13}"/>
              </a:ext>
            </a:extLst>
          </p:cNvPr>
          <p:cNvSpPr txBox="1"/>
          <p:nvPr/>
        </p:nvSpPr>
        <p:spPr>
          <a:xfrm>
            <a:off x="4912482" y="1289601"/>
            <a:ext cx="1245854" cy="369332"/>
          </a:xfrm>
          <a:prstGeom prst="rect">
            <a:avLst/>
          </a:prstGeom>
          <a:noFill/>
        </p:spPr>
        <p:txBody>
          <a:bodyPr wrap="none" rtlCol="0">
            <a:spAutoFit/>
          </a:bodyPr>
          <a:lstStyle/>
          <a:p>
            <a:r>
              <a:rPr lang="fr-CA" dirty="0"/>
              <a:t>Semaine 3</a:t>
            </a:r>
          </a:p>
        </p:txBody>
      </p:sp>
      <p:sp>
        <p:nvSpPr>
          <p:cNvPr id="64" name="ZoneTexte 63">
            <a:extLst>
              <a:ext uri="{FF2B5EF4-FFF2-40B4-BE49-F238E27FC236}">
                <a16:creationId xmlns:a16="http://schemas.microsoft.com/office/drawing/2014/main" xmlns="" id="{CF06185F-71B5-4356-8E4D-5100EBD82C8B}"/>
              </a:ext>
            </a:extLst>
          </p:cNvPr>
          <p:cNvSpPr txBox="1"/>
          <p:nvPr/>
        </p:nvSpPr>
        <p:spPr>
          <a:xfrm>
            <a:off x="6407479" y="1289601"/>
            <a:ext cx="1245854" cy="369332"/>
          </a:xfrm>
          <a:prstGeom prst="rect">
            <a:avLst/>
          </a:prstGeom>
          <a:noFill/>
        </p:spPr>
        <p:txBody>
          <a:bodyPr wrap="none" rtlCol="0">
            <a:spAutoFit/>
          </a:bodyPr>
          <a:lstStyle/>
          <a:p>
            <a:r>
              <a:rPr lang="fr-CA" dirty="0"/>
              <a:t>Semaine 4</a:t>
            </a:r>
          </a:p>
        </p:txBody>
      </p:sp>
      <p:sp>
        <p:nvSpPr>
          <p:cNvPr id="65" name="ZoneTexte 64">
            <a:extLst>
              <a:ext uri="{FF2B5EF4-FFF2-40B4-BE49-F238E27FC236}">
                <a16:creationId xmlns:a16="http://schemas.microsoft.com/office/drawing/2014/main" xmlns="" id="{9E0CDC25-E876-4F69-94E0-08A4CEE99F76}"/>
              </a:ext>
            </a:extLst>
          </p:cNvPr>
          <p:cNvSpPr txBox="1"/>
          <p:nvPr/>
        </p:nvSpPr>
        <p:spPr>
          <a:xfrm>
            <a:off x="7806936" y="1289601"/>
            <a:ext cx="1245854" cy="369332"/>
          </a:xfrm>
          <a:prstGeom prst="rect">
            <a:avLst/>
          </a:prstGeom>
          <a:noFill/>
        </p:spPr>
        <p:txBody>
          <a:bodyPr wrap="none" rtlCol="0">
            <a:spAutoFit/>
          </a:bodyPr>
          <a:lstStyle/>
          <a:p>
            <a:r>
              <a:rPr lang="fr-CA" dirty="0"/>
              <a:t>Semaine 5</a:t>
            </a:r>
          </a:p>
        </p:txBody>
      </p:sp>
      <p:sp>
        <p:nvSpPr>
          <p:cNvPr id="66" name="ZoneTexte 65">
            <a:extLst>
              <a:ext uri="{FF2B5EF4-FFF2-40B4-BE49-F238E27FC236}">
                <a16:creationId xmlns:a16="http://schemas.microsoft.com/office/drawing/2014/main" xmlns="" id="{D7FA8641-AA65-4971-8B3A-52CE7801334B}"/>
              </a:ext>
            </a:extLst>
          </p:cNvPr>
          <p:cNvSpPr txBox="1"/>
          <p:nvPr/>
        </p:nvSpPr>
        <p:spPr>
          <a:xfrm>
            <a:off x="9337720" y="1321791"/>
            <a:ext cx="1245854" cy="369332"/>
          </a:xfrm>
          <a:prstGeom prst="rect">
            <a:avLst/>
          </a:prstGeom>
          <a:noFill/>
        </p:spPr>
        <p:txBody>
          <a:bodyPr wrap="none" rtlCol="0">
            <a:spAutoFit/>
          </a:bodyPr>
          <a:lstStyle/>
          <a:p>
            <a:r>
              <a:rPr lang="fr-CA" dirty="0"/>
              <a:t>Semaine 6</a:t>
            </a:r>
          </a:p>
        </p:txBody>
      </p:sp>
      <p:sp>
        <p:nvSpPr>
          <p:cNvPr id="67" name="ZoneTexte 66">
            <a:extLst>
              <a:ext uri="{FF2B5EF4-FFF2-40B4-BE49-F238E27FC236}">
                <a16:creationId xmlns:a16="http://schemas.microsoft.com/office/drawing/2014/main" xmlns="" id="{0E8AE36A-8E1C-446D-93DE-D70EFCDB967F}"/>
              </a:ext>
            </a:extLst>
          </p:cNvPr>
          <p:cNvSpPr txBox="1"/>
          <p:nvPr/>
        </p:nvSpPr>
        <p:spPr>
          <a:xfrm>
            <a:off x="3441594" y="1289601"/>
            <a:ext cx="1245854" cy="369332"/>
          </a:xfrm>
          <a:prstGeom prst="rect">
            <a:avLst/>
          </a:prstGeom>
          <a:noFill/>
        </p:spPr>
        <p:txBody>
          <a:bodyPr wrap="none" rtlCol="0">
            <a:spAutoFit/>
          </a:bodyPr>
          <a:lstStyle/>
          <a:p>
            <a:r>
              <a:rPr lang="fr-CA" dirty="0"/>
              <a:t>Semaine 2</a:t>
            </a:r>
          </a:p>
        </p:txBody>
      </p:sp>
      <p:cxnSp>
        <p:nvCxnSpPr>
          <p:cNvPr id="28" name="Connecteur droit 27">
            <a:extLst>
              <a:ext uri="{FF2B5EF4-FFF2-40B4-BE49-F238E27FC236}">
                <a16:creationId xmlns:a16="http://schemas.microsoft.com/office/drawing/2014/main" xmlns="" id="{938AA840-E379-48EC-98E4-C1EEBB652BD2}"/>
              </a:ext>
            </a:extLst>
          </p:cNvPr>
          <p:cNvCxnSpPr>
            <a:cxnSpLocks/>
          </p:cNvCxnSpPr>
          <p:nvPr/>
        </p:nvCxnSpPr>
        <p:spPr>
          <a:xfrm flipH="1" flipV="1">
            <a:off x="10698133" y="4399341"/>
            <a:ext cx="1493867" cy="1405111"/>
          </a:xfrm>
          <a:prstGeom prst="line">
            <a:avLst/>
          </a:prstGeom>
        </p:spPr>
        <p:style>
          <a:lnRef idx="3">
            <a:schemeClr val="accent2"/>
          </a:lnRef>
          <a:fillRef idx="0">
            <a:schemeClr val="accent2"/>
          </a:fillRef>
          <a:effectRef idx="2">
            <a:schemeClr val="accent2"/>
          </a:effectRef>
          <a:fontRef idx="minor">
            <a:schemeClr val="tx1"/>
          </a:fontRef>
        </p:style>
      </p:cxnSp>
      <p:cxnSp>
        <p:nvCxnSpPr>
          <p:cNvPr id="32" name="Connecteur droit 31">
            <a:extLst>
              <a:ext uri="{FF2B5EF4-FFF2-40B4-BE49-F238E27FC236}">
                <a16:creationId xmlns:a16="http://schemas.microsoft.com/office/drawing/2014/main" xmlns="" id="{ADDFBA6F-28A2-4BE4-A1F1-8AA26CB639B6}"/>
              </a:ext>
            </a:extLst>
          </p:cNvPr>
          <p:cNvCxnSpPr>
            <a:cxnSpLocks/>
          </p:cNvCxnSpPr>
          <p:nvPr/>
        </p:nvCxnSpPr>
        <p:spPr>
          <a:xfrm flipH="1">
            <a:off x="10716477" y="818876"/>
            <a:ext cx="1479156" cy="921356"/>
          </a:xfrm>
          <a:prstGeom prst="line">
            <a:avLst/>
          </a:prstGeom>
        </p:spPr>
        <p:style>
          <a:lnRef idx="3">
            <a:schemeClr val="accent2"/>
          </a:lnRef>
          <a:fillRef idx="0">
            <a:schemeClr val="accent2"/>
          </a:fillRef>
          <a:effectRef idx="2">
            <a:schemeClr val="accent2"/>
          </a:effectRef>
          <a:fontRef idx="minor">
            <a:schemeClr val="tx1"/>
          </a:fontRef>
        </p:style>
      </p:cxnSp>
      <p:sp>
        <p:nvSpPr>
          <p:cNvPr id="41" name="ZoneTexte 40">
            <a:extLst>
              <a:ext uri="{FF2B5EF4-FFF2-40B4-BE49-F238E27FC236}">
                <a16:creationId xmlns:a16="http://schemas.microsoft.com/office/drawing/2014/main" xmlns="" id="{7E455B13-A3EC-46BE-81D2-7DB9894772D3}"/>
              </a:ext>
            </a:extLst>
          </p:cNvPr>
          <p:cNvSpPr txBox="1"/>
          <p:nvPr/>
        </p:nvSpPr>
        <p:spPr>
          <a:xfrm>
            <a:off x="10630481" y="712012"/>
            <a:ext cx="1245854" cy="369332"/>
          </a:xfrm>
          <a:prstGeom prst="rect">
            <a:avLst/>
          </a:prstGeom>
          <a:noFill/>
        </p:spPr>
        <p:txBody>
          <a:bodyPr wrap="none" rtlCol="0">
            <a:spAutoFit/>
          </a:bodyPr>
          <a:lstStyle/>
          <a:p>
            <a:r>
              <a:rPr lang="fr-CA" dirty="0"/>
              <a:t>Semaine 7</a:t>
            </a:r>
          </a:p>
        </p:txBody>
      </p:sp>
    </p:spTree>
    <p:extLst>
      <p:ext uri="{BB962C8B-B14F-4D97-AF65-F5344CB8AC3E}">
        <p14:creationId xmlns:p14="http://schemas.microsoft.com/office/powerpoint/2010/main" val="3247314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xmlns="" id="{A4D026A2-7476-44B0-9648-BB98882F7B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44" name="Straight Connector 43">
              <a:extLst>
                <a:ext uri="{FF2B5EF4-FFF2-40B4-BE49-F238E27FC236}">
                  <a16:creationId xmlns:a16="http://schemas.microsoft.com/office/drawing/2014/main" xmlns="" id="{48F8FC21-0A44-4045-95A1-B7935DBC60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xmlns="" id="{0209B962-CD29-4D46-A7B0-10F6C7CF1C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xmlns="" id="{CC8D40CF-4D47-411D-A8B7-0E4B29E983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xmlns="" id="{9B48A2AD-5257-4384-A7F5-A1EE4E6883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xmlns="" id="{04C26DE3-844C-47DA-831E-E7D7BF617E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7">
              <a:extLst>
                <a:ext uri="{FF2B5EF4-FFF2-40B4-BE49-F238E27FC236}">
                  <a16:creationId xmlns:a16="http://schemas.microsoft.com/office/drawing/2014/main" xmlns="" id="{922D975E-0684-4AA6-9FB7-929B250D53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xmlns="" id="{38ED5A9A-F0C7-4547-BC1E-22FC89BD26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a16="http://schemas.microsoft.com/office/drawing/2014/main" xmlns="" id="{2D743765-A245-4349-A5CE-4AB5F078F9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xmlns="" id="{0AF7217B-D042-44D2-9FC7-71FAB6651A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xmlns="" id="{1CC9171B-8BEB-48B1-B9BE-E9584522D0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5" name="Rectangle 54">
            <a:extLst>
              <a:ext uri="{FF2B5EF4-FFF2-40B4-BE49-F238E27FC236}">
                <a16:creationId xmlns:a16="http://schemas.microsoft.com/office/drawing/2014/main" xmlns="" id="{39178BE9-53D8-441A-8691-0ED3B464BC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ZoneTexte 5">
            <a:extLst>
              <a:ext uri="{FF2B5EF4-FFF2-40B4-BE49-F238E27FC236}">
                <a16:creationId xmlns:a16="http://schemas.microsoft.com/office/drawing/2014/main" xmlns="" id="{B53F41C1-00F6-41FE-B8E1-1A70A50F0EAA}"/>
              </a:ext>
            </a:extLst>
          </p:cNvPr>
          <p:cNvSpPr txBox="1"/>
          <p:nvPr/>
        </p:nvSpPr>
        <p:spPr>
          <a:xfrm>
            <a:off x="3351003" y="652577"/>
            <a:ext cx="5693090" cy="861774"/>
          </a:xfrm>
          <a:prstGeom prst="rect">
            <a:avLst/>
          </a:prstGeom>
          <a:noFill/>
        </p:spPr>
        <p:txBody>
          <a:bodyPr wrap="square" rtlCol="0">
            <a:spAutoFit/>
          </a:bodyPr>
          <a:lstStyle/>
          <a:p>
            <a:r>
              <a:rPr lang="fr-CA" sz="1400" dirty="0"/>
              <a:t>Semaine 1: </a:t>
            </a:r>
            <a:endParaRPr lang="fr-CA" sz="1200" dirty="0"/>
          </a:p>
          <a:p>
            <a:pPr algn="ctr"/>
            <a:r>
              <a:rPr lang="fr-CA" dirty="0"/>
              <a:t>Explosion à bord du vaisseau</a:t>
            </a:r>
          </a:p>
          <a:p>
            <a:endParaRPr lang="fr-CA" dirty="0"/>
          </a:p>
        </p:txBody>
      </p:sp>
      <p:sp>
        <p:nvSpPr>
          <p:cNvPr id="7" name="Rectangle 6">
            <a:extLst>
              <a:ext uri="{FF2B5EF4-FFF2-40B4-BE49-F238E27FC236}">
                <a16:creationId xmlns:a16="http://schemas.microsoft.com/office/drawing/2014/main" xmlns="" id="{0BD1E59C-7B10-40CB-99FE-B6D03444DDDC}"/>
              </a:ext>
            </a:extLst>
          </p:cNvPr>
          <p:cNvSpPr/>
          <p:nvPr/>
        </p:nvSpPr>
        <p:spPr>
          <a:xfrm>
            <a:off x="111426" y="2176432"/>
            <a:ext cx="2402976" cy="4584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a:solidFill>
                  <a:schemeClr val="tx1"/>
                </a:solidFill>
              </a:rPr>
              <a:t>On entend un bruit d’explosion</a:t>
            </a:r>
          </a:p>
          <a:p>
            <a:r>
              <a:rPr lang="fr-CA" sz="1200" dirty="0">
                <a:solidFill>
                  <a:schemeClr val="tx1"/>
                </a:solidFill>
              </a:rPr>
              <a:t>Personnage 1: réaction avec accessoire x. Énervé mais efficace.</a:t>
            </a:r>
          </a:p>
          <a:p>
            <a:r>
              <a:rPr lang="fr-CA" sz="1200" dirty="0">
                <a:solidFill>
                  <a:schemeClr val="tx1"/>
                </a:solidFill>
              </a:rPr>
              <a:t>Personnage 2: réaction x avec accessoire x. Apeuré. Cherche quoi faire.</a:t>
            </a:r>
          </a:p>
          <a:p>
            <a:r>
              <a:rPr lang="fr-CA" sz="1200" dirty="0">
                <a:solidFill>
                  <a:schemeClr val="tx1"/>
                </a:solidFill>
              </a:rPr>
              <a:t>Les deux personnages cherche le 3</a:t>
            </a:r>
            <a:r>
              <a:rPr lang="fr-CA" sz="1200" baseline="30000" dirty="0">
                <a:solidFill>
                  <a:schemeClr val="tx1"/>
                </a:solidFill>
              </a:rPr>
              <a:t>e</a:t>
            </a:r>
            <a:r>
              <a:rPr lang="fr-CA" sz="1200" dirty="0">
                <a:solidFill>
                  <a:schemeClr val="tx1"/>
                </a:solidFill>
              </a:rPr>
              <a:t> personnage. Il arrive endormi. N’a rien entendu. </a:t>
            </a:r>
          </a:p>
          <a:p>
            <a:r>
              <a:rPr lang="fr-CA" sz="1200" dirty="0">
                <a:solidFill>
                  <a:schemeClr val="tx1"/>
                </a:solidFill>
              </a:rPr>
              <a:t>Les 3 font le constat des dommages. </a:t>
            </a:r>
          </a:p>
          <a:p>
            <a:r>
              <a:rPr lang="fr-CA" sz="1200" dirty="0">
                <a:solidFill>
                  <a:schemeClr val="tx1"/>
                </a:solidFill>
              </a:rPr>
              <a:t>Étrange…. Il manque le baril à téléportation…??? Ils partent à sa recherche. </a:t>
            </a:r>
          </a:p>
          <a:p>
            <a:r>
              <a:rPr lang="fr-CA" sz="1200" dirty="0">
                <a:solidFill>
                  <a:schemeClr val="tx1"/>
                </a:solidFill>
              </a:rPr>
              <a:t>Statue!</a:t>
            </a:r>
          </a:p>
          <a:p>
            <a:endParaRPr lang="fr-CA" sz="1200" dirty="0"/>
          </a:p>
        </p:txBody>
      </p:sp>
      <p:sp>
        <p:nvSpPr>
          <p:cNvPr id="54" name="Rectangle 53">
            <a:extLst>
              <a:ext uri="{FF2B5EF4-FFF2-40B4-BE49-F238E27FC236}">
                <a16:creationId xmlns:a16="http://schemas.microsoft.com/office/drawing/2014/main" xmlns="" id="{62964112-CE7D-4893-8FF2-9429BAFD3834}"/>
              </a:ext>
            </a:extLst>
          </p:cNvPr>
          <p:cNvSpPr/>
          <p:nvPr/>
        </p:nvSpPr>
        <p:spPr>
          <a:xfrm>
            <a:off x="2533607" y="2176505"/>
            <a:ext cx="2383717" cy="45842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CA" sz="1200" dirty="0">
                <a:solidFill>
                  <a:schemeClr val="tx1"/>
                </a:solidFill>
              </a:rPr>
              <a:t>Un 4</a:t>
            </a:r>
            <a:r>
              <a:rPr lang="fr-CA" sz="1200" baseline="30000" dirty="0">
                <a:solidFill>
                  <a:schemeClr val="tx1"/>
                </a:solidFill>
              </a:rPr>
              <a:t>e</a:t>
            </a:r>
            <a:r>
              <a:rPr lang="fr-CA" sz="1200" dirty="0">
                <a:solidFill>
                  <a:schemeClr val="tx1"/>
                </a:solidFill>
              </a:rPr>
              <a:t> personnage fait son entrée. Nous ne l’avions pas vu hier. Il cherche lui aussi le baril à téléportation. Bip sonore: une mission spéciale fait son apparition. </a:t>
            </a:r>
          </a:p>
          <a:p>
            <a:pPr algn="ctr"/>
            <a:r>
              <a:rPr lang="fr-CA" sz="1200" dirty="0">
                <a:solidFill>
                  <a:schemeClr val="tx1"/>
                </a:solidFill>
              </a:rPr>
              <a:t>Le 4</a:t>
            </a:r>
            <a:r>
              <a:rPr lang="fr-CA" sz="1200" baseline="30000" dirty="0">
                <a:solidFill>
                  <a:schemeClr val="tx1"/>
                </a:solidFill>
              </a:rPr>
              <a:t>e</a:t>
            </a:r>
            <a:r>
              <a:rPr lang="fr-CA" sz="1200" dirty="0">
                <a:solidFill>
                  <a:schemeClr val="tx1"/>
                </a:solidFill>
              </a:rPr>
              <a:t> personnage saisie l’occasion au vol pour voir s’il peut enfin réaliser une mission à lui tout seul et s’attribuer les honneurs! Il lit la mission à voix haute: «  Mayday, mayday, notre planète est envahie par des plantes carnivores! Planète R23X32. C’est une mission pour lui! Il tente d’entrer en communication avec eux. Peine perdue. Il place tous les indicateurs du tableau de bord afin que le vaisseau s’y rende immédiatement. Statue!</a:t>
            </a:r>
          </a:p>
        </p:txBody>
      </p:sp>
      <p:sp>
        <p:nvSpPr>
          <p:cNvPr id="56" name="Rectangle 55">
            <a:extLst>
              <a:ext uri="{FF2B5EF4-FFF2-40B4-BE49-F238E27FC236}">
                <a16:creationId xmlns:a16="http://schemas.microsoft.com/office/drawing/2014/main" xmlns="" id="{9303FD28-2897-4153-94DB-4AC865552FA9}"/>
              </a:ext>
            </a:extLst>
          </p:cNvPr>
          <p:cNvSpPr/>
          <p:nvPr/>
        </p:nvSpPr>
        <p:spPr>
          <a:xfrm>
            <a:off x="4925718" y="2183094"/>
            <a:ext cx="2402976" cy="45909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CA" sz="1200" dirty="0">
                <a:solidFill>
                  <a:schemeClr val="tx1"/>
                </a:solidFill>
              </a:rPr>
              <a:t>Le 4</a:t>
            </a:r>
            <a:r>
              <a:rPr lang="fr-CA" sz="1200" baseline="30000" dirty="0">
                <a:solidFill>
                  <a:schemeClr val="tx1"/>
                </a:solidFill>
              </a:rPr>
              <a:t>e</a:t>
            </a:r>
            <a:r>
              <a:rPr lang="fr-CA" sz="1200" dirty="0">
                <a:solidFill>
                  <a:schemeClr val="tx1"/>
                </a:solidFill>
              </a:rPr>
              <a:t> personnage est toujours entrain de vouloir faire partir le vaisseau. Les 3 autres personnages font leur entrée. Ils s’interrogent sur les agissements du 4</a:t>
            </a:r>
            <a:r>
              <a:rPr lang="fr-CA" sz="1200" baseline="30000" dirty="0">
                <a:solidFill>
                  <a:schemeClr val="tx1"/>
                </a:solidFill>
              </a:rPr>
              <a:t>e</a:t>
            </a:r>
            <a:r>
              <a:rPr lang="fr-CA" sz="1200" dirty="0">
                <a:solidFill>
                  <a:schemeClr val="tx1"/>
                </a:solidFill>
              </a:rPr>
              <a:t>. Ce dernier explique que rien ne fonctionne suite à l’explosion. Explosion?? Le 4</a:t>
            </a:r>
            <a:r>
              <a:rPr lang="fr-CA" sz="1200" baseline="30000" dirty="0">
                <a:solidFill>
                  <a:schemeClr val="tx1"/>
                </a:solidFill>
              </a:rPr>
              <a:t>e</a:t>
            </a:r>
            <a:r>
              <a:rPr lang="fr-CA" sz="1200" dirty="0">
                <a:solidFill>
                  <a:schemeClr val="tx1"/>
                </a:solidFill>
              </a:rPr>
              <a:t> personnage n’a rien ressenti non plus. (étrange…)</a:t>
            </a:r>
          </a:p>
          <a:p>
            <a:pPr algn="ctr"/>
            <a:r>
              <a:rPr lang="fr-CA" sz="1200" dirty="0">
                <a:solidFill>
                  <a:schemeClr val="tx1"/>
                </a:solidFill>
              </a:rPr>
              <a:t>Il garde secret la dernière mission qui vient d’entrer. Les personnages 1 et 2 sortent pour aller vérifier les dégâts sur la capsule X. Personnage 3 reste avec 4. Ce dernier va lui confier la mission à réaliser et pourquoi il l’a choisi pour y aller avec lui. </a:t>
            </a:r>
          </a:p>
          <a:p>
            <a:pPr algn="ctr"/>
            <a:r>
              <a:rPr lang="fr-CA" sz="1200" dirty="0">
                <a:solidFill>
                  <a:schemeClr val="tx1"/>
                </a:solidFill>
              </a:rPr>
              <a:t>Le personnage no. 3 est très étonné de l’attitude de 4. 3 Quitte la scène et mentionnant qu’il l’attend dans le SAS. Personnage no. 3 demande aux enfants s’ils devraient y aller. Statue!</a:t>
            </a:r>
          </a:p>
        </p:txBody>
      </p:sp>
      <p:sp>
        <p:nvSpPr>
          <p:cNvPr id="57" name="Rectangle 56">
            <a:extLst>
              <a:ext uri="{FF2B5EF4-FFF2-40B4-BE49-F238E27FC236}">
                <a16:creationId xmlns:a16="http://schemas.microsoft.com/office/drawing/2014/main" xmlns="" id="{D7FA5FE3-2462-4071-9B0C-8E124A1EAA1A}"/>
              </a:ext>
            </a:extLst>
          </p:cNvPr>
          <p:cNvSpPr/>
          <p:nvPr/>
        </p:nvSpPr>
        <p:spPr>
          <a:xfrm>
            <a:off x="7329424" y="2183094"/>
            <a:ext cx="2397599" cy="45775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CA" sz="1200" dirty="0">
                <a:solidFill>
                  <a:schemeClr val="tx1"/>
                </a:solidFill>
              </a:rPr>
              <a:t>On voit les personnages 3 et 4 ensemble dans le SAS avec le baril à téléportation.  Personnage 3 demande au 4 s’il est bien sûr de vouloir être téléporter sur une planète envahie par des plantes carnivores? Que feront-ils une fois là-bas sans équipements? </a:t>
            </a:r>
          </a:p>
          <a:p>
            <a:pPr algn="ctr"/>
            <a:endParaRPr lang="fr-CA" sz="1200" dirty="0"/>
          </a:p>
        </p:txBody>
      </p:sp>
      <p:sp>
        <p:nvSpPr>
          <p:cNvPr id="58" name="Rectangle 57">
            <a:extLst>
              <a:ext uri="{FF2B5EF4-FFF2-40B4-BE49-F238E27FC236}">
                <a16:creationId xmlns:a16="http://schemas.microsoft.com/office/drawing/2014/main" xmlns="" id="{7C1389D8-F9C6-45F5-8B4F-803E1C56B3A8}"/>
              </a:ext>
            </a:extLst>
          </p:cNvPr>
          <p:cNvSpPr/>
          <p:nvPr/>
        </p:nvSpPr>
        <p:spPr>
          <a:xfrm>
            <a:off x="9718610" y="2172804"/>
            <a:ext cx="2341853" cy="4577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4" name="ZoneTexte 23">
            <a:extLst>
              <a:ext uri="{FF2B5EF4-FFF2-40B4-BE49-F238E27FC236}">
                <a16:creationId xmlns:a16="http://schemas.microsoft.com/office/drawing/2014/main" xmlns="" id="{3D9375CF-C65A-4182-9D1A-A4C0F1DDA682}"/>
              </a:ext>
            </a:extLst>
          </p:cNvPr>
          <p:cNvSpPr txBox="1"/>
          <p:nvPr/>
        </p:nvSpPr>
        <p:spPr>
          <a:xfrm>
            <a:off x="3351003" y="1759910"/>
            <a:ext cx="753732" cy="369332"/>
          </a:xfrm>
          <a:prstGeom prst="rect">
            <a:avLst/>
          </a:prstGeom>
          <a:noFill/>
        </p:spPr>
        <p:txBody>
          <a:bodyPr wrap="none" rtlCol="0">
            <a:spAutoFit/>
          </a:bodyPr>
          <a:lstStyle/>
          <a:p>
            <a:r>
              <a:rPr lang="fr-CA" dirty="0"/>
              <a:t>Mardi</a:t>
            </a:r>
          </a:p>
        </p:txBody>
      </p:sp>
      <p:sp>
        <p:nvSpPr>
          <p:cNvPr id="25" name="ZoneTexte 24">
            <a:extLst>
              <a:ext uri="{FF2B5EF4-FFF2-40B4-BE49-F238E27FC236}">
                <a16:creationId xmlns:a16="http://schemas.microsoft.com/office/drawing/2014/main" xmlns="" id="{F5E966D7-DC1D-4FFF-95DF-8F0D34CF7711}"/>
              </a:ext>
            </a:extLst>
          </p:cNvPr>
          <p:cNvSpPr txBox="1"/>
          <p:nvPr/>
        </p:nvSpPr>
        <p:spPr>
          <a:xfrm>
            <a:off x="833414" y="1759629"/>
            <a:ext cx="748923" cy="369332"/>
          </a:xfrm>
          <a:prstGeom prst="rect">
            <a:avLst/>
          </a:prstGeom>
          <a:noFill/>
        </p:spPr>
        <p:txBody>
          <a:bodyPr wrap="none" rtlCol="0">
            <a:spAutoFit/>
          </a:bodyPr>
          <a:lstStyle/>
          <a:p>
            <a:r>
              <a:rPr lang="fr-CA" dirty="0"/>
              <a:t>Lundi</a:t>
            </a:r>
          </a:p>
        </p:txBody>
      </p:sp>
      <p:sp>
        <p:nvSpPr>
          <p:cNvPr id="27" name="ZoneTexte 26">
            <a:extLst>
              <a:ext uri="{FF2B5EF4-FFF2-40B4-BE49-F238E27FC236}">
                <a16:creationId xmlns:a16="http://schemas.microsoft.com/office/drawing/2014/main" xmlns="" id="{DA049687-877B-416A-A5B1-35BF8F68DBD9}"/>
              </a:ext>
            </a:extLst>
          </p:cNvPr>
          <p:cNvSpPr txBox="1"/>
          <p:nvPr/>
        </p:nvSpPr>
        <p:spPr>
          <a:xfrm>
            <a:off x="5720014" y="1771764"/>
            <a:ext cx="1088760" cy="369332"/>
          </a:xfrm>
          <a:prstGeom prst="rect">
            <a:avLst/>
          </a:prstGeom>
          <a:noFill/>
        </p:spPr>
        <p:txBody>
          <a:bodyPr wrap="none" rtlCol="0">
            <a:spAutoFit/>
          </a:bodyPr>
          <a:lstStyle/>
          <a:p>
            <a:r>
              <a:rPr lang="fr-CA" dirty="0"/>
              <a:t>Mercredi</a:t>
            </a:r>
          </a:p>
        </p:txBody>
      </p:sp>
      <p:sp>
        <p:nvSpPr>
          <p:cNvPr id="29" name="ZoneTexte 28">
            <a:extLst>
              <a:ext uri="{FF2B5EF4-FFF2-40B4-BE49-F238E27FC236}">
                <a16:creationId xmlns:a16="http://schemas.microsoft.com/office/drawing/2014/main" xmlns="" id="{EABB621C-55C5-4662-8743-30D4D436395C}"/>
              </a:ext>
            </a:extLst>
          </p:cNvPr>
          <p:cNvSpPr txBox="1"/>
          <p:nvPr/>
        </p:nvSpPr>
        <p:spPr>
          <a:xfrm>
            <a:off x="8381261" y="1828135"/>
            <a:ext cx="742511" cy="369332"/>
          </a:xfrm>
          <a:prstGeom prst="rect">
            <a:avLst/>
          </a:prstGeom>
          <a:noFill/>
        </p:spPr>
        <p:txBody>
          <a:bodyPr wrap="none" rtlCol="0">
            <a:spAutoFit/>
          </a:bodyPr>
          <a:lstStyle/>
          <a:p>
            <a:r>
              <a:rPr lang="fr-CA" dirty="0"/>
              <a:t>Jeudi</a:t>
            </a:r>
          </a:p>
        </p:txBody>
      </p:sp>
      <p:sp>
        <p:nvSpPr>
          <p:cNvPr id="30" name="ZoneTexte 29">
            <a:extLst>
              <a:ext uri="{FF2B5EF4-FFF2-40B4-BE49-F238E27FC236}">
                <a16:creationId xmlns:a16="http://schemas.microsoft.com/office/drawing/2014/main" xmlns="" id="{59706C69-1C40-4B9C-884C-BB1935A93503}"/>
              </a:ext>
            </a:extLst>
          </p:cNvPr>
          <p:cNvSpPr txBox="1"/>
          <p:nvPr/>
        </p:nvSpPr>
        <p:spPr>
          <a:xfrm>
            <a:off x="10361183" y="1753105"/>
            <a:ext cx="1097929" cy="369332"/>
          </a:xfrm>
          <a:prstGeom prst="rect">
            <a:avLst/>
          </a:prstGeom>
          <a:noFill/>
        </p:spPr>
        <p:txBody>
          <a:bodyPr wrap="none" rtlCol="0">
            <a:spAutoFit/>
          </a:bodyPr>
          <a:lstStyle/>
          <a:p>
            <a:r>
              <a:rPr lang="fr-CA" dirty="0"/>
              <a:t>Vendredi</a:t>
            </a:r>
          </a:p>
        </p:txBody>
      </p:sp>
    </p:spTree>
    <p:extLst>
      <p:ext uri="{BB962C8B-B14F-4D97-AF65-F5344CB8AC3E}">
        <p14:creationId xmlns:p14="http://schemas.microsoft.com/office/powerpoint/2010/main" val="122873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xmlns="" id="{90B8E093-2236-47C9-85A4-C48CFBA8E480}"/>
              </a:ext>
            </a:extLst>
          </p:cNvPr>
          <p:cNvSpPr>
            <a:spLocks noGrp="1"/>
          </p:cNvSpPr>
          <p:nvPr>
            <p:ph type="ctrTitle"/>
          </p:nvPr>
        </p:nvSpPr>
        <p:spPr>
          <a:xfrm>
            <a:off x="1620521" y="243223"/>
            <a:ext cx="6958132" cy="721285"/>
          </a:xfrm>
        </p:spPr>
        <p:txBody>
          <a:bodyPr rtlCol="0">
            <a:noAutofit/>
          </a:bodyPr>
          <a:lstStyle/>
          <a:p>
            <a:pPr algn="ctr"/>
            <a:r>
              <a:rPr lang="fr-CA" sz="4000" dirty="0">
                <a:solidFill>
                  <a:schemeClr val="accent2"/>
                </a:solidFill>
                <a:latin typeface="Arial" panose="020B0604020202020204" pitchFamily="34" charset="0"/>
                <a:cs typeface="Arial" panose="020B0604020202020204" pitchFamily="34" charset="0"/>
              </a:rPr>
              <a:t>Méthode des « 6 chapeaux»</a:t>
            </a:r>
            <a:endParaRPr lang="fr" sz="4000" dirty="0">
              <a:solidFill>
                <a:schemeClr val="accent2"/>
              </a:solidFill>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xmlns="" id="{246D4D84-4FAB-4EBA-93E3-C82CEAF69F34}"/>
              </a:ext>
            </a:extLst>
          </p:cNvPr>
          <p:cNvSpPr txBox="1"/>
          <p:nvPr/>
        </p:nvSpPr>
        <p:spPr>
          <a:xfrm>
            <a:off x="1045189" y="964508"/>
            <a:ext cx="8188308" cy="1815882"/>
          </a:xfrm>
          <a:prstGeom prst="rect">
            <a:avLst/>
          </a:prstGeom>
          <a:noFill/>
        </p:spPr>
        <p:txBody>
          <a:bodyPr wrap="square" rtlCol="0">
            <a:spAutoFit/>
          </a:bodyPr>
          <a:lstStyle/>
          <a:p>
            <a:pPr algn="ctr"/>
            <a:r>
              <a:rPr lang="fr-CA" sz="1600" b="0" i="0" dirty="0">
                <a:solidFill>
                  <a:srgbClr val="000000"/>
                </a:solidFill>
                <a:effectLst/>
                <a:latin typeface="Heebo" pitchFamily="2" charset="-79"/>
                <a:cs typeface="Heebo" pitchFamily="2" charset="-79"/>
              </a:rPr>
              <a:t>Cette technique créative est basée sur 6 modes de pensée différents représentés par des chapeaux de couleurs. Dans ce cas-ci, nous pourrions nous en servir pour valider notre fil conducteur, le bonifier, l’ajuster, etc. </a:t>
            </a:r>
          </a:p>
          <a:p>
            <a:pPr algn="ctr"/>
            <a:endParaRPr lang="fr-CA" sz="1600" b="0" i="0" dirty="0">
              <a:solidFill>
                <a:srgbClr val="000000"/>
              </a:solidFill>
              <a:effectLst/>
              <a:latin typeface="Heebo" pitchFamily="2" charset="-79"/>
              <a:cs typeface="Heebo" pitchFamily="2" charset="-79"/>
            </a:endParaRPr>
          </a:p>
          <a:p>
            <a:pPr algn="ctr"/>
            <a:r>
              <a:rPr lang="fr-CA" sz="1600" b="0" i="0" dirty="0">
                <a:solidFill>
                  <a:srgbClr val="000000"/>
                </a:solidFill>
                <a:effectLst/>
                <a:latin typeface="Heebo" pitchFamily="2" charset="-79"/>
                <a:cs typeface="Heebo" pitchFamily="2" charset="-79"/>
              </a:rPr>
              <a:t>Plus tôt dans un processus créatif, l’idée serait que chaque participant alterne entre les différents chapeaux afin de penser différemment, générant ainsi plus d’idées neuves.</a:t>
            </a:r>
          </a:p>
          <a:p>
            <a:pPr algn="ctr"/>
            <a:endParaRPr lang="fr-CA" sz="1600" dirty="0"/>
          </a:p>
        </p:txBody>
      </p:sp>
      <p:sp>
        <p:nvSpPr>
          <p:cNvPr id="6" name="ZoneTexte 5">
            <a:extLst>
              <a:ext uri="{FF2B5EF4-FFF2-40B4-BE49-F238E27FC236}">
                <a16:creationId xmlns:a16="http://schemas.microsoft.com/office/drawing/2014/main" xmlns="" id="{9486C32D-7E65-4A00-9893-507E4F181B7A}"/>
              </a:ext>
            </a:extLst>
          </p:cNvPr>
          <p:cNvSpPr txBox="1"/>
          <p:nvPr/>
        </p:nvSpPr>
        <p:spPr>
          <a:xfrm>
            <a:off x="1045189" y="2721409"/>
            <a:ext cx="8693624" cy="4031873"/>
          </a:xfrm>
          <a:prstGeom prst="rect">
            <a:avLst/>
          </a:prstGeom>
          <a:noFill/>
        </p:spPr>
        <p:txBody>
          <a:bodyPr wrap="square" rtlCol="0">
            <a:spAutoFit/>
          </a:bodyPr>
          <a:lstStyle/>
          <a:p>
            <a:pPr marL="342900" indent="-342900" algn="l">
              <a:buFont typeface="+mj-lt"/>
              <a:buAutoNum type="arabicPeriod"/>
            </a:pPr>
            <a:r>
              <a:rPr lang="fr-CA" sz="1600" b="1" i="0" dirty="0">
                <a:solidFill>
                  <a:schemeClr val="bg1"/>
                </a:solidFill>
                <a:effectLst/>
                <a:highlight>
                  <a:srgbClr val="000000"/>
                </a:highlight>
                <a:latin typeface="Heebo" pitchFamily="2" charset="-79"/>
                <a:cs typeface="Heebo" pitchFamily="2" charset="-79"/>
              </a:rPr>
              <a:t>Le chapeau blanc </a:t>
            </a:r>
            <a:r>
              <a:rPr lang="fr-CA" sz="1600" b="0" i="0" dirty="0">
                <a:solidFill>
                  <a:srgbClr val="000000"/>
                </a:solidFill>
                <a:effectLst/>
                <a:latin typeface="Heebo" pitchFamily="2" charset="-79"/>
                <a:cs typeface="Heebo" pitchFamily="2" charset="-79"/>
              </a:rPr>
              <a:t>: la neutralité. On ne prend pas parti et on se contente de faits et de données chiffrées ;</a:t>
            </a:r>
          </a:p>
          <a:p>
            <a:pPr marL="342900" indent="-342900" algn="l">
              <a:buFont typeface="+mj-lt"/>
              <a:buAutoNum type="arabicPeriod"/>
            </a:pPr>
            <a:endParaRPr lang="fr-CA" sz="1600" b="0" i="0" dirty="0">
              <a:solidFill>
                <a:srgbClr val="000000"/>
              </a:solidFill>
              <a:effectLst/>
              <a:latin typeface="Heebo" pitchFamily="2" charset="-79"/>
              <a:cs typeface="Heebo" pitchFamily="2" charset="-79"/>
            </a:endParaRPr>
          </a:p>
          <a:p>
            <a:pPr marL="342900" indent="-342900" algn="l">
              <a:buFont typeface="+mj-lt"/>
              <a:buAutoNum type="arabicPeriod"/>
            </a:pPr>
            <a:r>
              <a:rPr lang="fr-CA" sz="1600" b="1" i="0" dirty="0">
                <a:solidFill>
                  <a:schemeClr val="accent3"/>
                </a:solidFill>
                <a:effectLst/>
                <a:latin typeface="Heebo" pitchFamily="2" charset="-79"/>
                <a:cs typeface="Heebo" pitchFamily="2" charset="-79"/>
              </a:rPr>
              <a:t>Le chapeau jaune </a:t>
            </a:r>
            <a:r>
              <a:rPr lang="fr-CA" sz="1600" b="0" i="0" dirty="0">
                <a:solidFill>
                  <a:srgbClr val="000000"/>
                </a:solidFill>
                <a:effectLst/>
                <a:latin typeface="Heebo" pitchFamily="2" charset="-79"/>
                <a:cs typeface="Heebo" pitchFamily="2" charset="-79"/>
              </a:rPr>
              <a:t>: l’optimisme. On fait des commentaires positifs, on se projette avec les idées des autres ;</a:t>
            </a:r>
          </a:p>
          <a:p>
            <a:pPr marL="342900" indent="-342900" algn="l">
              <a:buFont typeface="+mj-lt"/>
              <a:buAutoNum type="arabicPeriod"/>
            </a:pPr>
            <a:endParaRPr lang="fr-CA" sz="1600" b="1" i="0" dirty="0">
              <a:solidFill>
                <a:schemeClr val="accent2"/>
              </a:solidFill>
              <a:effectLst/>
              <a:latin typeface="Heebo" pitchFamily="2" charset="-79"/>
              <a:cs typeface="Heebo" pitchFamily="2" charset="-79"/>
            </a:endParaRPr>
          </a:p>
          <a:p>
            <a:pPr marL="342900" indent="-342900" algn="l">
              <a:buFont typeface="+mj-lt"/>
              <a:buAutoNum type="arabicPeriod"/>
            </a:pPr>
            <a:r>
              <a:rPr lang="fr-CA" sz="1600" b="1" i="0" dirty="0">
                <a:solidFill>
                  <a:schemeClr val="accent2"/>
                </a:solidFill>
                <a:effectLst/>
                <a:latin typeface="Heebo" pitchFamily="2" charset="-79"/>
                <a:cs typeface="Heebo" pitchFamily="2" charset="-79"/>
              </a:rPr>
              <a:t>Le chapeau vert </a:t>
            </a:r>
            <a:r>
              <a:rPr lang="fr-CA" sz="1600" b="0" i="0" dirty="0">
                <a:solidFill>
                  <a:srgbClr val="000000"/>
                </a:solidFill>
                <a:effectLst/>
                <a:latin typeface="Heebo" pitchFamily="2" charset="-79"/>
                <a:cs typeface="Heebo" pitchFamily="2" charset="-79"/>
              </a:rPr>
              <a:t>: la créativité. On cherche de nouvelles idées et solutions, en n’hésitant pas à prendre des libertés ;</a:t>
            </a:r>
          </a:p>
          <a:p>
            <a:pPr marL="342900" indent="-342900" algn="l">
              <a:buFont typeface="+mj-lt"/>
              <a:buAutoNum type="arabicPeriod"/>
            </a:pPr>
            <a:endParaRPr lang="fr-CA" sz="1600" b="0" i="0" dirty="0">
              <a:solidFill>
                <a:srgbClr val="000000"/>
              </a:solidFill>
              <a:effectLst/>
              <a:latin typeface="Heebo" pitchFamily="2" charset="-79"/>
              <a:cs typeface="Heebo" pitchFamily="2" charset="-79"/>
            </a:endParaRPr>
          </a:p>
          <a:p>
            <a:pPr marL="342900" indent="-342900" algn="l">
              <a:buFont typeface="+mj-lt"/>
              <a:buAutoNum type="arabicPeriod"/>
            </a:pPr>
            <a:r>
              <a:rPr lang="fr-CA" sz="1600" b="1" i="0" dirty="0">
                <a:solidFill>
                  <a:srgbClr val="000000"/>
                </a:solidFill>
                <a:effectLst/>
                <a:latin typeface="Heebo" pitchFamily="2" charset="-79"/>
                <a:cs typeface="Heebo" pitchFamily="2" charset="-79"/>
              </a:rPr>
              <a:t>Le chapeau noir </a:t>
            </a:r>
            <a:r>
              <a:rPr lang="fr-CA" sz="1600" b="0" i="0" dirty="0">
                <a:solidFill>
                  <a:srgbClr val="000000"/>
                </a:solidFill>
                <a:effectLst/>
                <a:latin typeface="Heebo" pitchFamily="2" charset="-79"/>
                <a:cs typeface="Heebo" pitchFamily="2" charset="-79"/>
              </a:rPr>
              <a:t>: le pessimisme. On se montre prudent, voire alarmiste, et sensible aux risques et aux dangers ;</a:t>
            </a:r>
          </a:p>
          <a:p>
            <a:pPr marL="342900" indent="-342900" algn="l">
              <a:buFont typeface="+mj-lt"/>
              <a:buAutoNum type="arabicPeriod"/>
            </a:pPr>
            <a:endParaRPr lang="fr-CA" sz="1600" b="0" i="0" dirty="0">
              <a:solidFill>
                <a:srgbClr val="000000"/>
              </a:solidFill>
              <a:effectLst/>
              <a:latin typeface="Heebo" pitchFamily="2" charset="-79"/>
              <a:cs typeface="Heebo" pitchFamily="2" charset="-79"/>
            </a:endParaRPr>
          </a:p>
          <a:p>
            <a:pPr marL="342900" indent="-342900" algn="l">
              <a:buFont typeface="+mj-lt"/>
              <a:buAutoNum type="arabicPeriod"/>
            </a:pPr>
            <a:r>
              <a:rPr lang="fr-CA" sz="1600" b="1" i="0" dirty="0">
                <a:solidFill>
                  <a:srgbClr val="C00000"/>
                </a:solidFill>
                <a:effectLst/>
                <a:latin typeface="Heebo" pitchFamily="2" charset="-79"/>
                <a:cs typeface="Heebo" pitchFamily="2" charset="-79"/>
              </a:rPr>
              <a:t>Le chapeau rouge </a:t>
            </a:r>
            <a:r>
              <a:rPr lang="fr-CA" sz="1600" b="0" i="0" dirty="0">
                <a:solidFill>
                  <a:srgbClr val="000000"/>
                </a:solidFill>
                <a:effectLst/>
                <a:latin typeface="Heebo" pitchFamily="2" charset="-79"/>
                <a:cs typeface="Heebo" pitchFamily="2" charset="-79"/>
              </a:rPr>
              <a:t>: l’émotion. On réagit « à chaud », à partir de sentiments et d’intuitions ;</a:t>
            </a:r>
          </a:p>
          <a:p>
            <a:pPr marL="342900" indent="-342900" algn="l">
              <a:buFont typeface="+mj-lt"/>
              <a:buAutoNum type="arabicPeriod"/>
            </a:pPr>
            <a:endParaRPr lang="fr-CA" sz="1600" b="0" i="0" dirty="0">
              <a:solidFill>
                <a:srgbClr val="000000"/>
              </a:solidFill>
              <a:effectLst/>
              <a:latin typeface="Heebo" pitchFamily="2" charset="-79"/>
              <a:cs typeface="Heebo" pitchFamily="2" charset="-79"/>
            </a:endParaRPr>
          </a:p>
          <a:p>
            <a:pPr marL="342900" indent="-342900" algn="l">
              <a:buFont typeface="+mj-lt"/>
              <a:buAutoNum type="arabicPeriod"/>
            </a:pPr>
            <a:r>
              <a:rPr lang="fr-CA" sz="1600" b="1" i="0" dirty="0">
                <a:solidFill>
                  <a:srgbClr val="0070C0"/>
                </a:solidFill>
                <a:effectLst/>
                <a:latin typeface="Heebo" pitchFamily="2" charset="-79"/>
                <a:cs typeface="Heebo" pitchFamily="2" charset="-79"/>
              </a:rPr>
              <a:t>Le chapeau bleu </a:t>
            </a:r>
            <a:r>
              <a:rPr lang="fr-CA" sz="1600" b="0" i="0" dirty="0">
                <a:solidFill>
                  <a:srgbClr val="000000"/>
                </a:solidFill>
                <a:effectLst/>
                <a:latin typeface="Heebo" pitchFamily="2" charset="-79"/>
                <a:cs typeface="Heebo" pitchFamily="2" charset="-79"/>
              </a:rPr>
              <a:t>: l’organisation. On canalise les idées avec discipline. C’est en fait le chapeau de l’animateur de l’exercice.</a:t>
            </a:r>
          </a:p>
        </p:txBody>
      </p:sp>
      <p:pic>
        <p:nvPicPr>
          <p:cNvPr id="3" name="Image 2">
            <a:extLst>
              <a:ext uri="{FF2B5EF4-FFF2-40B4-BE49-F238E27FC236}">
                <a16:creationId xmlns:a16="http://schemas.microsoft.com/office/drawing/2014/main" xmlns="" id="{DA8155E4-E141-4C8D-A22D-71E457B1FE12}"/>
              </a:ext>
            </a:extLst>
          </p:cNvPr>
          <p:cNvPicPr>
            <a:picLocks noChangeAspect="1"/>
          </p:cNvPicPr>
          <p:nvPr/>
        </p:nvPicPr>
        <p:blipFill>
          <a:blip r:embed="rId2"/>
          <a:stretch>
            <a:fillRect/>
          </a:stretch>
        </p:blipFill>
        <p:spPr>
          <a:xfrm flipH="1">
            <a:off x="477622" y="2735197"/>
            <a:ext cx="572659" cy="390756"/>
          </a:xfrm>
          <a:prstGeom prst="rect">
            <a:avLst/>
          </a:prstGeom>
          <a:solidFill>
            <a:schemeClr val="accent1">
              <a:alpha val="62000"/>
            </a:schemeClr>
          </a:solidFill>
        </p:spPr>
      </p:pic>
      <p:pic>
        <p:nvPicPr>
          <p:cNvPr id="5" name="Image 4">
            <a:extLst>
              <a:ext uri="{FF2B5EF4-FFF2-40B4-BE49-F238E27FC236}">
                <a16:creationId xmlns:a16="http://schemas.microsoft.com/office/drawing/2014/main" xmlns="" id="{111FC1E9-DF1B-4589-A44B-859F13A9AFBA}"/>
              </a:ext>
            </a:extLst>
          </p:cNvPr>
          <p:cNvPicPr>
            <a:picLocks noChangeAspect="1"/>
          </p:cNvPicPr>
          <p:nvPr/>
        </p:nvPicPr>
        <p:blipFill rotWithShape="1">
          <a:blip r:embed="rId3"/>
          <a:srcRect b="19735"/>
          <a:stretch/>
        </p:blipFill>
        <p:spPr>
          <a:xfrm>
            <a:off x="347706" y="4079838"/>
            <a:ext cx="715827" cy="323188"/>
          </a:xfrm>
          <a:prstGeom prst="rect">
            <a:avLst/>
          </a:prstGeom>
        </p:spPr>
      </p:pic>
      <p:pic>
        <p:nvPicPr>
          <p:cNvPr id="1026" name="Picture 2" descr="Chapeau Jaune D&amp;#39;isolement Sur Le Fond Blanc Photo stock - Image du coloré,  anglais: 126244570">
            <a:extLst>
              <a:ext uri="{FF2B5EF4-FFF2-40B4-BE49-F238E27FC236}">
                <a16:creationId xmlns:a16="http://schemas.microsoft.com/office/drawing/2014/main" xmlns="" id="{4AFB0137-293B-4831-A975-3CDCE5B0C0D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25" t="5689" r="7744" b="8430"/>
          <a:stretch/>
        </p:blipFill>
        <p:spPr bwMode="auto">
          <a:xfrm>
            <a:off x="414726" y="3429000"/>
            <a:ext cx="661761" cy="45384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xmlns="" id="{04CC436D-B069-4B3C-AA07-D540D4F358B7}"/>
              </a:ext>
            </a:extLst>
          </p:cNvPr>
          <p:cNvPicPr>
            <a:picLocks noChangeAspect="1"/>
          </p:cNvPicPr>
          <p:nvPr/>
        </p:nvPicPr>
        <p:blipFill>
          <a:blip r:embed="rId5"/>
          <a:stretch>
            <a:fillRect/>
          </a:stretch>
        </p:blipFill>
        <p:spPr>
          <a:xfrm>
            <a:off x="331128" y="4618364"/>
            <a:ext cx="784407" cy="784407"/>
          </a:xfrm>
          <a:prstGeom prst="rect">
            <a:avLst/>
          </a:prstGeom>
        </p:spPr>
      </p:pic>
      <p:pic>
        <p:nvPicPr>
          <p:cNvPr id="8" name="Image 7">
            <a:extLst>
              <a:ext uri="{FF2B5EF4-FFF2-40B4-BE49-F238E27FC236}">
                <a16:creationId xmlns:a16="http://schemas.microsoft.com/office/drawing/2014/main" xmlns="" id="{6B5E46DF-9B2E-4DA4-9F46-032C65912859}"/>
              </a:ext>
            </a:extLst>
          </p:cNvPr>
          <p:cNvPicPr>
            <a:picLocks noChangeAspect="1"/>
          </p:cNvPicPr>
          <p:nvPr/>
        </p:nvPicPr>
        <p:blipFill rotWithShape="1">
          <a:blip r:embed="rId6"/>
          <a:srcRect l="12826" t="24619" r="13043" b="24946"/>
          <a:stretch/>
        </p:blipFill>
        <p:spPr>
          <a:xfrm>
            <a:off x="397674" y="5511306"/>
            <a:ext cx="615890" cy="419022"/>
          </a:xfrm>
          <a:prstGeom prst="rect">
            <a:avLst/>
          </a:prstGeom>
        </p:spPr>
      </p:pic>
      <p:pic>
        <p:nvPicPr>
          <p:cNvPr id="1028" name="Picture 4" descr="Chapeau De Dessin Animé Chapeau Rond Chapeau Bleu Chapeau Haut De Forme,  Chapeau De Plein Air, Chapeau Haut De Forme, Illustration De Décoration De  Chapeau Fichier PNG et PSD pour le téléchargement">
            <a:extLst>
              <a:ext uri="{FF2B5EF4-FFF2-40B4-BE49-F238E27FC236}">
                <a16:creationId xmlns:a16="http://schemas.microsoft.com/office/drawing/2014/main" xmlns="" id="{787BD73C-3316-45BF-BE87-3BCA7B4BEE2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2880" b="24511"/>
          <a:stretch/>
        </p:blipFill>
        <p:spPr bwMode="auto">
          <a:xfrm>
            <a:off x="401947" y="6107954"/>
            <a:ext cx="669271" cy="419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386958"/>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 8" descr="Une image contenant texte&#10;&#10;Description générée automatiquement">
            <a:extLst>
              <a:ext uri="{FF2B5EF4-FFF2-40B4-BE49-F238E27FC236}">
                <a16:creationId xmlns:a16="http://schemas.microsoft.com/office/drawing/2014/main" xmlns="" id="{62E31BD0-DC5D-482A-A0B8-0712D0B9AD0E}"/>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5151" r="1" b="9091"/>
          <a:stretch/>
        </p:blipFill>
        <p:spPr>
          <a:xfrm>
            <a:off x="1" y="10"/>
            <a:ext cx="12191999" cy="6857990"/>
          </a:xfrm>
          <a:prstGeom prst="rect">
            <a:avLst/>
          </a:prstGeom>
        </p:spPr>
      </p:pic>
      <p:sp>
        <p:nvSpPr>
          <p:cNvPr id="66" name="Isosceles Triangle 65">
            <a:extLst>
              <a:ext uri="{FF2B5EF4-FFF2-40B4-BE49-F238E27FC236}">
                <a16:creationId xmlns:a16="http://schemas.microsoft.com/office/drawing/2014/main" xmlns="" id="{F5F0CD5C-72F3-4090-8A69-8E15CB432A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Parallelogram 67">
            <a:extLst>
              <a:ext uri="{FF2B5EF4-FFF2-40B4-BE49-F238E27FC236}">
                <a16:creationId xmlns:a16="http://schemas.microsoft.com/office/drawing/2014/main" xmlns="" id="{217496A2-9394-4FB7-BA0E-717D2D2E7A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xmlns="" id="{D02CF681-4765-4E88-802F-B2474DCD516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xmlns="" id="{3D57B2BA-243C-45C7-A5D8-46CA719437F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xmlns="" id="{67374FB5-CBB7-46FF-95B5-2251BC6856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xmlns="" id="{34BCEAB7-D9E0-40A4-9254-8593BD346E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xmlns="" id="{D567A354-BB63-405C-8E5F-2F510E670F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Titre 1">
            <a:extLst>
              <a:ext uri="{FF2B5EF4-FFF2-40B4-BE49-F238E27FC236}">
                <a16:creationId xmlns:a16="http://schemas.microsoft.com/office/drawing/2014/main" xmlns="" id="{90B8E093-2236-47C9-85A4-C48CFBA8E480}"/>
              </a:ext>
            </a:extLst>
          </p:cNvPr>
          <p:cNvSpPr>
            <a:spLocks noGrp="1"/>
          </p:cNvSpPr>
          <p:nvPr>
            <p:ph type="ctrTitle"/>
          </p:nvPr>
        </p:nvSpPr>
        <p:spPr>
          <a:xfrm>
            <a:off x="4848773" y="2448112"/>
            <a:ext cx="4482553" cy="2369131"/>
          </a:xfrm>
        </p:spPr>
        <p:txBody>
          <a:bodyPr rtlCol="0">
            <a:normAutofit fontScale="90000"/>
          </a:bodyPr>
          <a:lstStyle/>
          <a:p>
            <a:pPr>
              <a:lnSpc>
                <a:spcPct val="90000"/>
              </a:lnSpc>
            </a:pPr>
            <a:r>
              <a:rPr lang="fr-CA" sz="6700" dirty="0">
                <a:latin typeface="Arial" panose="020B0604020202020204" pitchFamily="34" charset="0"/>
                <a:cs typeface="Arial" panose="020B0604020202020204" pitchFamily="34" charset="0"/>
              </a:rPr>
              <a:t>Période de questions et d’échanges.</a:t>
            </a:r>
            <a:r>
              <a:rPr lang="fr-CA" sz="3800" dirty="0">
                <a:latin typeface="Arial" panose="020B0604020202020204" pitchFamily="34" charset="0"/>
                <a:cs typeface="Arial" panose="020B0604020202020204" pitchFamily="34" charset="0"/>
              </a:rPr>
              <a:t/>
            </a:r>
            <a:br>
              <a:rPr lang="fr-CA" sz="3800" dirty="0">
                <a:latin typeface="Arial" panose="020B0604020202020204" pitchFamily="34" charset="0"/>
                <a:cs typeface="Arial" panose="020B0604020202020204" pitchFamily="34" charset="0"/>
              </a:rPr>
            </a:br>
            <a:endParaRPr lang="fr" sz="3800" dirty="0">
              <a:latin typeface="Arial" panose="020B0604020202020204" pitchFamily="34" charset="0"/>
              <a:cs typeface="Arial" panose="020B0604020202020204" pitchFamily="34" charset="0"/>
            </a:endParaRPr>
          </a:p>
        </p:txBody>
      </p:sp>
      <p:sp>
        <p:nvSpPr>
          <p:cNvPr id="80" name="Rectangle 27">
            <a:extLst>
              <a:ext uri="{FF2B5EF4-FFF2-40B4-BE49-F238E27FC236}">
                <a16:creationId xmlns:a16="http://schemas.microsoft.com/office/drawing/2014/main" xmlns="" id="{9185A8D7-2F20-4F7A-97BE-21DB1654C7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8">
            <a:extLst>
              <a:ext uri="{FF2B5EF4-FFF2-40B4-BE49-F238E27FC236}">
                <a16:creationId xmlns:a16="http://schemas.microsoft.com/office/drawing/2014/main" xmlns="" id="{CB65BD56-22B3-4E13-BFCA-B8E8BEB92D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xmlns="" id="{6790ED68-BCA0-4247-A72F-1CB85DF068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xmlns="" id="{DD0F2B3F-DC55-4FA7-B667-1ACD079209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9071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2" name="Group 39">
            <a:extLst>
              <a:ext uri="{FF2B5EF4-FFF2-40B4-BE49-F238E27FC236}">
                <a16:creationId xmlns:a16="http://schemas.microsoft.com/office/drawing/2014/main" xmlns="" id="{5F054EF5-EFE6-45A2-834C-0F0931F39F1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41" name="Straight Connector 40">
              <a:extLst>
                <a:ext uri="{FF2B5EF4-FFF2-40B4-BE49-F238E27FC236}">
                  <a16:creationId xmlns:a16="http://schemas.microsoft.com/office/drawing/2014/main" xmlns="" id="{CFE3C88A-FEDB-4B9C-94EE-5026B326B3E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xmlns="" id="{B5D51D9B-0E7C-44D3-9215-81F9915232E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xmlns="" id="{16EFB339-1D4E-4824-A20B-AF30D07CF7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xmlns="" id="{00030831-8136-4C61-8F00-6F190C5AEB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xmlns="" id="{9B14B360-4798-467E-ADE9-756959EC52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xmlns="" id="{9433F2F7-DA21-430A-A31C-D529D9C6A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8">
              <a:extLst>
                <a:ext uri="{FF2B5EF4-FFF2-40B4-BE49-F238E27FC236}">
                  <a16:creationId xmlns:a16="http://schemas.microsoft.com/office/drawing/2014/main" xmlns="" id="{0B24FFF9-F75D-4A88-90F8-D2D7BBB8E8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9">
              <a:extLst>
                <a:ext uri="{FF2B5EF4-FFF2-40B4-BE49-F238E27FC236}">
                  <a16:creationId xmlns:a16="http://schemas.microsoft.com/office/drawing/2014/main" xmlns="" id="{A0A2A2C4-404D-431C-8F9A-227932A42E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xmlns="" id="{4661DBE2-1BC5-463F-BBB8-199B890D1C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xmlns="" id="{710A6E70-F0B9-4E3D-9A78-2D2FEE5DF3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3" name="Rectangle 51">
            <a:extLst>
              <a:ext uri="{FF2B5EF4-FFF2-40B4-BE49-F238E27FC236}">
                <a16:creationId xmlns:a16="http://schemas.microsoft.com/office/drawing/2014/main" xmlns="" id="{03E8462A-FEBA-4848-81CC-3F8DA3E47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53">
            <a:extLst>
              <a:ext uri="{FF2B5EF4-FFF2-40B4-BE49-F238E27FC236}">
                <a16:creationId xmlns:a16="http://schemas.microsoft.com/office/drawing/2014/main" xmlns="" id="{2109F83F-40FE-4DB3-84CC-09FB3340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55" name="Straight Connector 54">
              <a:extLst>
                <a:ext uri="{FF2B5EF4-FFF2-40B4-BE49-F238E27FC236}">
                  <a16:creationId xmlns:a16="http://schemas.microsoft.com/office/drawing/2014/main" xmlns="" id="{1DE492D7-C3C3-48FF-80C8-37021EA02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6" name="Rectangle 23">
              <a:extLst>
                <a:ext uri="{FF2B5EF4-FFF2-40B4-BE49-F238E27FC236}">
                  <a16:creationId xmlns:a16="http://schemas.microsoft.com/office/drawing/2014/main" xmlns="" id="{0B30FF97-2E9A-490A-AED2-90BA2E0EC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5">
              <a:extLst>
                <a:ext uri="{FF2B5EF4-FFF2-40B4-BE49-F238E27FC236}">
                  <a16:creationId xmlns:a16="http://schemas.microsoft.com/office/drawing/2014/main" xmlns="" id="{B6D53C7D-A312-47B6-A66A-230A19CFA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57">
              <a:extLst>
                <a:ext uri="{FF2B5EF4-FFF2-40B4-BE49-F238E27FC236}">
                  <a16:creationId xmlns:a16="http://schemas.microsoft.com/office/drawing/2014/main" xmlns="" id="{9329D58C-0D2E-4A2B-AD6A-9CEE506784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7">
              <a:extLst>
                <a:ext uri="{FF2B5EF4-FFF2-40B4-BE49-F238E27FC236}">
                  <a16:creationId xmlns:a16="http://schemas.microsoft.com/office/drawing/2014/main" xmlns="" id="{9D446EDE-C690-4461-8BF2-7634808FC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8">
              <a:extLst>
                <a:ext uri="{FF2B5EF4-FFF2-40B4-BE49-F238E27FC236}">
                  <a16:creationId xmlns:a16="http://schemas.microsoft.com/office/drawing/2014/main" xmlns="" id="{323F3D34-6531-4AD7-A8C6-195A0902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9">
              <a:extLst>
                <a:ext uri="{FF2B5EF4-FFF2-40B4-BE49-F238E27FC236}">
                  <a16:creationId xmlns:a16="http://schemas.microsoft.com/office/drawing/2014/main" xmlns="" id="{B9B0AE3F-2350-435F-A9B0-C310BF8763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a:extLst>
                <a:ext uri="{FF2B5EF4-FFF2-40B4-BE49-F238E27FC236}">
                  <a16:creationId xmlns:a16="http://schemas.microsoft.com/office/drawing/2014/main" xmlns="" id="{4EFA655C-9E50-4C14-A89E-AD7B648E4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xmlns="" id="{3E843863-7D25-4C01-9A17-E817CB6D9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5" name="Rectangle 64">
            <a:extLst>
              <a:ext uri="{FF2B5EF4-FFF2-40B4-BE49-F238E27FC236}">
                <a16:creationId xmlns:a16="http://schemas.microsoft.com/office/drawing/2014/main" xmlns="" id="{7941F9B1-B01B-4A84-89D9-B169AEB4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xmlns="" id="{2CCE73A0-0338-4A3F-B002-4DAD81538C6F}"/>
              </a:ext>
            </a:extLst>
          </p:cNvPr>
          <p:cNvPicPr>
            <a:picLocks noChangeAspect="1"/>
          </p:cNvPicPr>
          <p:nvPr/>
        </p:nvPicPr>
        <p:blipFill>
          <a:blip r:embed="rId2"/>
          <a:stretch>
            <a:fillRect/>
          </a:stretch>
        </p:blipFill>
        <p:spPr>
          <a:xfrm>
            <a:off x="994566" y="752053"/>
            <a:ext cx="9941259" cy="3777677"/>
          </a:xfrm>
          <a:prstGeom prst="rect">
            <a:avLst/>
          </a:prstGeom>
        </p:spPr>
      </p:pic>
      <p:pic>
        <p:nvPicPr>
          <p:cNvPr id="7" name="Image 6">
            <a:extLst>
              <a:ext uri="{FF2B5EF4-FFF2-40B4-BE49-F238E27FC236}">
                <a16:creationId xmlns:a16="http://schemas.microsoft.com/office/drawing/2014/main" xmlns="" id="{97652903-EB25-456A-85CE-2C95CE6FDA77}"/>
              </a:ext>
            </a:extLst>
          </p:cNvPr>
          <p:cNvPicPr>
            <a:picLocks noChangeAspect="1"/>
          </p:cNvPicPr>
          <p:nvPr/>
        </p:nvPicPr>
        <p:blipFill>
          <a:blip r:embed="rId3"/>
          <a:stretch>
            <a:fillRect/>
          </a:stretch>
        </p:blipFill>
        <p:spPr>
          <a:xfrm>
            <a:off x="607724" y="4771965"/>
            <a:ext cx="11260288" cy="1322947"/>
          </a:xfrm>
          <a:prstGeom prst="rect">
            <a:avLst/>
          </a:prstGeom>
        </p:spPr>
      </p:pic>
    </p:spTree>
    <p:extLst>
      <p:ext uri="{BB962C8B-B14F-4D97-AF65-F5344CB8AC3E}">
        <p14:creationId xmlns:p14="http://schemas.microsoft.com/office/powerpoint/2010/main" val="3992450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24F1535-1451-4652-A1D0-31D16E6A8E1E}"/>
              </a:ext>
            </a:extLst>
          </p:cNvPr>
          <p:cNvSpPr>
            <a:spLocks noGrp="1"/>
          </p:cNvSpPr>
          <p:nvPr>
            <p:ph type="title"/>
          </p:nvPr>
        </p:nvSpPr>
        <p:spPr>
          <a:xfrm>
            <a:off x="688534" y="172279"/>
            <a:ext cx="8596668" cy="1320800"/>
          </a:xfrm>
        </p:spPr>
        <p:txBody>
          <a:bodyPr>
            <a:normAutofit fontScale="90000"/>
          </a:bodyPr>
          <a:lstStyle/>
          <a:p>
            <a:pPr algn="ctr"/>
            <a:r>
              <a:rPr lang="fr-CA" dirty="0"/>
              <a:t>Objectif général: apprendre à créer une thématique de camp de Z à A </a:t>
            </a:r>
            <a:br>
              <a:rPr lang="fr-CA" dirty="0"/>
            </a:br>
            <a:r>
              <a:rPr lang="fr-CA" dirty="0"/>
              <a:t>(de </a:t>
            </a:r>
            <a:r>
              <a:rPr lang="fr-CA" sz="4900" b="1" dirty="0"/>
              <a:t>z</a:t>
            </a:r>
            <a:r>
              <a:rPr lang="fr-CA" dirty="0"/>
              <a:t>éro aux </a:t>
            </a:r>
            <a:r>
              <a:rPr lang="fr-CA" sz="4900" b="1" dirty="0"/>
              <a:t>A</a:t>
            </a:r>
            <a:r>
              <a:rPr lang="fr-CA" dirty="0"/>
              <a:t>pplaudissements)</a:t>
            </a:r>
            <a:br>
              <a:rPr lang="fr-CA" dirty="0"/>
            </a:br>
            <a:r>
              <a:rPr lang="fr-CA" dirty="0"/>
              <a:t/>
            </a:r>
            <a:br>
              <a:rPr lang="fr-CA" dirty="0"/>
            </a:br>
            <a:endParaRPr lang="fr-CA" dirty="0"/>
          </a:p>
        </p:txBody>
      </p:sp>
      <p:sp>
        <p:nvSpPr>
          <p:cNvPr id="3" name="Espace réservé du contenu 2">
            <a:extLst>
              <a:ext uri="{FF2B5EF4-FFF2-40B4-BE49-F238E27FC236}">
                <a16:creationId xmlns:a16="http://schemas.microsoft.com/office/drawing/2014/main" xmlns="" id="{0D1A5158-1BB8-42BE-BF36-3FAD4CB54DBB}"/>
              </a:ext>
            </a:extLst>
          </p:cNvPr>
          <p:cNvSpPr>
            <a:spLocks noGrp="1"/>
          </p:cNvSpPr>
          <p:nvPr>
            <p:ph idx="1"/>
          </p:nvPr>
        </p:nvSpPr>
        <p:spPr>
          <a:xfrm>
            <a:off x="688534" y="2028066"/>
            <a:ext cx="8596668" cy="3880773"/>
          </a:xfrm>
        </p:spPr>
        <p:txBody>
          <a:bodyPr>
            <a:normAutofit/>
          </a:bodyPr>
          <a:lstStyle/>
          <a:p>
            <a:pPr marL="0" indent="0">
              <a:buNone/>
            </a:pPr>
            <a:r>
              <a:rPr lang="fr-CA" sz="2800" b="1" dirty="0"/>
              <a:t>Objectifs spécifiques:</a:t>
            </a:r>
          </a:p>
          <a:p>
            <a:r>
              <a:rPr lang="fr-CA" dirty="0"/>
              <a:t>Différencier ce qu’est un thème, une thématique et un slogan;</a:t>
            </a:r>
          </a:p>
          <a:p>
            <a:r>
              <a:rPr lang="fr-CA" dirty="0"/>
              <a:t>Découvrir des techniques de créativité afin de créer un thème estival;</a:t>
            </a:r>
          </a:p>
          <a:p>
            <a:r>
              <a:rPr lang="fr-CA" dirty="0"/>
              <a:t>Développer un thème pour en ressortir un maximum d’idées à exploiter dans une thématique/programmation</a:t>
            </a:r>
          </a:p>
          <a:p>
            <a:r>
              <a:rPr lang="fr-CA" dirty="0"/>
              <a:t>Concevoir un slogan accrocheur;</a:t>
            </a:r>
          </a:p>
          <a:p>
            <a:r>
              <a:rPr lang="fr-CA" dirty="0"/>
              <a:t>Comprendre le processus de création des costumes, du décors et des accessoires pour la réalisation de la thématique;</a:t>
            </a:r>
          </a:p>
          <a:p>
            <a:r>
              <a:rPr lang="fr-CA" dirty="0"/>
              <a:t>Identifier les étapes de création du fil conducteur d’une histoire;</a:t>
            </a:r>
          </a:p>
          <a:p>
            <a:r>
              <a:rPr lang="fr-CA" dirty="0"/>
              <a:t>Comprendre le processus de rédaction de l’histoire à proprement parlé;</a:t>
            </a:r>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a:p>
        </p:txBody>
      </p:sp>
    </p:spTree>
    <p:extLst>
      <p:ext uri="{BB962C8B-B14F-4D97-AF65-F5344CB8AC3E}">
        <p14:creationId xmlns:p14="http://schemas.microsoft.com/office/powerpoint/2010/main" val="2021101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28460BD8-AE3F-4AC9-9D0B-717052AA5D3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5" name="Straight Connector 7">
              <a:extLst>
                <a:ext uri="{FF2B5EF4-FFF2-40B4-BE49-F238E27FC236}">
                  <a16:creationId xmlns:a16="http://schemas.microsoft.com/office/drawing/2014/main" xmlns="" id="{54420CFE-F482-466E-9E1E-C78513C0B8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8">
              <a:extLst>
                <a:ext uri="{FF2B5EF4-FFF2-40B4-BE49-F238E27FC236}">
                  <a16:creationId xmlns:a16="http://schemas.microsoft.com/office/drawing/2014/main" xmlns="" id="{5331032B-BD21-4BDA-920C-12E3580525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xmlns="" id="{E7514DA3-59E7-409E-8A3B-AD097F6E56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xmlns="" id="{57B9A2A6-3BE4-4599-9364-F71C5BFD61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xmlns="" id="{4FD744C6-4ED8-4BC9-BF68-6BDF701C5D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xmlns="" id="{092C5BAD-C911-4F8F-A1C5-470268BE6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xmlns="" id="{B133D0C8-4EC4-424F-8E70-0482D5B1B6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xmlns="" id="{7B1532A0-F4B3-4DE8-B18F-740CAAD25A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15">
              <a:extLst>
                <a:ext uri="{FF2B5EF4-FFF2-40B4-BE49-F238E27FC236}">
                  <a16:creationId xmlns:a16="http://schemas.microsoft.com/office/drawing/2014/main" xmlns="" id="{8EFDD162-BBBA-4062-8BBF-53DBA10913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16">
              <a:extLst>
                <a:ext uri="{FF2B5EF4-FFF2-40B4-BE49-F238E27FC236}">
                  <a16:creationId xmlns:a16="http://schemas.microsoft.com/office/drawing/2014/main" xmlns="" id="{DCFC9E65-3E19-4483-B952-25D29683CA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xmlns="" id="{DD6BC9EB-F181-48AB-BCA2-3D1DB20D2D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xmlns="" id="{C445CECE-B406-414E-8CF3-7E27D7B359C0}"/>
              </a:ext>
            </a:extLst>
          </p:cNvPr>
          <p:cNvSpPr>
            <a:spLocks noGrp="1"/>
          </p:cNvSpPr>
          <p:nvPr>
            <p:ph type="title"/>
          </p:nvPr>
        </p:nvSpPr>
        <p:spPr>
          <a:xfrm>
            <a:off x="1091740" y="192599"/>
            <a:ext cx="4040963" cy="2050312"/>
          </a:xfrm>
        </p:spPr>
        <p:txBody>
          <a:bodyPr vert="horz" lIns="91440" tIns="45720" rIns="91440" bIns="45720" rtlCol="0" anchor="ctr">
            <a:normAutofit/>
          </a:bodyPr>
          <a:lstStyle/>
          <a:p>
            <a:r>
              <a:rPr lang="en-US" sz="5400" dirty="0"/>
              <a:t>Thème </a:t>
            </a:r>
            <a:r>
              <a:rPr lang="fr-CA" sz="5400" dirty="0"/>
              <a:t>ou</a:t>
            </a:r>
            <a:r>
              <a:rPr lang="en-US" sz="5400" dirty="0"/>
              <a:t> thématique?</a:t>
            </a:r>
          </a:p>
        </p:txBody>
      </p:sp>
      <p:sp>
        <p:nvSpPr>
          <p:cNvPr id="21" name="Isosceles Triangle 20">
            <a:extLst>
              <a:ext uri="{FF2B5EF4-FFF2-40B4-BE49-F238E27FC236}">
                <a16:creationId xmlns:a16="http://schemas.microsoft.com/office/drawing/2014/main" xmlns="" id="{D33AAA80-39DC-4020-9BFF-0718F35C7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3" name="Straight Connector 22">
            <a:extLst>
              <a:ext uri="{FF2B5EF4-FFF2-40B4-BE49-F238E27FC236}">
                <a16:creationId xmlns:a16="http://schemas.microsoft.com/office/drawing/2014/main" xmlns="" id="{C9C5D90B-7EE3-4D26-AB7D-A5A3A6E1120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xmlns="" id="{1177F295-741F-4EFF-B0CA-BE69295ADA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ZoneTexte 28">
            <a:extLst>
              <a:ext uri="{FF2B5EF4-FFF2-40B4-BE49-F238E27FC236}">
                <a16:creationId xmlns:a16="http://schemas.microsoft.com/office/drawing/2014/main" xmlns="" id="{411A2816-9609-41BB-851D-AC1DDA22E18D}"/>
              </a:ext>
            </a:extLst>
          </p:cNvPr>
          <p:cNvSpPr txBox="1"/>
          <p:nvPr/>
        </p:nvSpPr>
        <p:spPr>
          <a:xfrm>
            <a:off x="3530050" y="2172427"/>
            <a:ext cx="3513215" cy="2834879"/>
          </a:xfrm>
          <a:prstGeom prst="rect">
            <a:avLst/>
          </a:prstGeom>
          <a:noFill/>
        </p:spPr>
        <p:txBody>
          <a:bodyPr wrap="square" rtlCol="0">
            <a:spAutoFit/>
          </a:bodyPr>
          <a:lstStyle/>
          <a:p>
            <a:pPr algn="ctr">
              <a:lnSpc>
                <a:spcPct val="107000"/>
              </a:lnSpc>
              <a:spcAft>
                <a:spcPts val="800"/>
              </a:spcAft>
            </a:pPr>
            <a:r>
              <a:rPr lang="fr-CA" dirty="0"/>
              <a:t>Thème: </a:t>
            </a:r>
            <a:r>
              <a:rPr lang="fr-CA"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 thème de camp sert à créer un monde imaginaire.</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C’est notre idée au sens large.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Dans quel univers souhaitons-nous amener nos jeunes?</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(lieux, époques, monde, etc.)</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a:p>
            <a:endParaRPr lang="fr-CA" dirty="0"/>
          </a:p>
        </p:txBody>
      </p:sp>
      <p:sp>
        <p:nvSpPr>
          <p:cNvPr id="30" name="ZoneTexte 29">
            <a:extLst>
              <a:ext uri="{FF2B5EF4-FFF2-40B4-BE49-F238E27FC236}">
                <a16:creationId xmlns:a16="http://schemas.microsoft.com/office/drawing/2014/main" xmlns="" id="{24D4606E-1910-400F-83BA-5FC62D603950}"/>
              </a:ext>
            </a:extLst>
          </p:cNvPr>
          <p:cNvSpPr txBox="1"/>
          <p:nvPr/>
        </p:nvSpPr>
        <p:spPr>
          <a:xfrm>
            <a:off x="7877468" y="666880"/>
            <a:ext cx="3513209" cy="2469009"/>
          </a:xfrm>
          <a:prstGeom prst="rect">
            <a:avLst/>
          </a:prstGeom>
          <a:noFill/>
        </p:spPr>
        <p:txBody>
          <a:bodyPr wrap="square" rtlCol="0">
            <a:spAutoFit/>
          </a:bodyPr>
          <a:lstStyle/>
          <a:p>
            <a:pPr algn="ctr">
              <a:lnSpc>
                <a:spcPct val="107000"/>
              </a:lnSpc>
              <a:spcAft>
                <a:spcPts val="800"/>
              </a:spcAft>
            </a:pPr>
            <a:r>
              <a:rPr lang="fr-CA" dirty="0"/>
              <a:t>Thématique: </a:t>
            </a:r>
            <a:r>
              <a:rPr lang="fr-CA"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Comment on explore le thème (relatif au thème):</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fr-CA"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Sketchs thématiques</a:t>
            </a:r>
            <a:endParaRPr lang="fr-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fr-CA"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Activités thématiques</a:t>
            </a:r>
            <a:endParaRPr lang="fr-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fr-CA"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Bricolages thématiques</a:t>
            </a:r>
            <a:endParaRPr lang="fr-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CA" sz="1800" kern="1200" dirty="0">
                <a:solidFill>
                  <a:srgbClr val="000000"/>
                </a:solidFill>
                <a:effectLst/>
                <a:latin typeface="Arial" panose="020B0604020202020204" pitchFamily="34" charset="0"/>
                <a:ea typeface="Calibri" panose="020F0502020204030204" pitchFamily="34" charset="0"/>
              </a:rPr>
              <a:t> Etc.</a:t>
            </a:r>
          </a:p>
          <a:p>
            <a:pPr marL="285750" indent="-285750" algn="ctr">
              <a:buFont typeface="Arial" panose="020B0604020202020204" pitchFamily="34" charset="0"/>
              <a:buChar char="•"/>
            </a:pPr>
            <a:endParaRPr lang="fr-CA" dirty="0">
              <a:solidFill>
                <a:srgbClr val="000000"/>
              </a:solidFill>
              <a:latin typeface="Arial" panose="020B0604020202020204" pitchFamily="34" charset="0"/>
            </a:endParaRPr>
          </a:p>
        </p:txBody>
      </p:sp>
      <p:sp>
        <p:nvSpPr>
          <p:cNvPr id="31" name="ZoneTexte 30">
            <a:extLst>
              <a:ext uri="{FF2B5EF4-FFF2-40B4-BE49-F238E27FC236}">
                <a16:creationId xmlns:a16="http://schemas.microsoft.com/office/drawing/2014/main" xmlns="" id="{D1CF01CF-2392-42FC-8507-85842153854F}"/>
              </a:ext>
            </a:extLst>
          </p:cNvPr>
          <p:cNvSpPr txBox="1"/>
          <p:nvPr/>
        </p:nvSpPr>
        <p:spPr>
          <a:xfrm>
            <a:off x="8520415" y="4465991"/>
            <a:ext cx="2069797" cy="369332"/>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Slogan: l’accroche</a:t>
            </a:r>
          </a:p>
        </p:txBody>
      </p:sp>
      <p:sp>
        <p:nvSpPr>
          <p:cNvPr id="44" name="Rectangle 43">
            <a:extLst>
              <a:ext uri="{FF2B5EF4-FFF2-40B4-BE49-F238E27FC236}">
                <a16:creationId xmlns:a16="http://schemas.microsoft.com/office/drawing/2014/main" xmlns="" id="{544420C0-0C81-4667-8483-5914C090E147}"/>
              </a:ext>
            </a:extLst>
          </p:cNvPr>
          <p:cNvSpPr/>
          <p:nvPr/>
        </p:nvSpPr>
        <p:spPr>
          <a:xfrm>
            <a:off x="3758840" y="4514526"/>
            <a:ext cx="3282315" cy="914400"/>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07000"/>
              </a:lnSpc>
              <a:spcAft>
                <a:spcPts val="800"/>
              </a:spcAft>
            </a:pPr>
            <a:r>
              <a:rPr lang="fr-CA" sz="2400" b="1" kern="1200" dirty="0">
                <a:solidFill>
                  <a:srgbClr val="FFFFFF"/>
                </a:solidFill>
                <a:effectLst/>
                <a:ea typeface="Calibri" panose="020F0502020204030204" pitchFamily="34" charset="0"/>
                <a:cs typeface="Times New Roman" panose="02020603050405020304" pitchFamily="18" charset="0"/>
              </a:rPr>
              <a:t>Égypte ancienne</a:t>
            </a:r>
            <a:endParaRPr lang="fr-CA" sz="1100" dirty="0">
              <a:effectLst/>
              <a:ea typeface="Calibri" panose="020F0502020204030204" pitchFamily="34" charset="0"/>
              <a:cs typeface="Times New Roman" panose="02020603050405020304" pitchFamily="18" charset="0"/>
            </a:endParaRPr>
          </a:p>
        </p:txBody>
      </p:sp>
      <p:sp>
        <p:nvSpPr>
          <p:cNvPr id="46" name="Rectangle 45">
            <a:extLst>
              <a:ext uri="{FF2B5EF4-FFF2-40B4-BE49-F238E27FC236}">
                <a16:creationId xmlns:a16="http://schemas.microsoft.com/office/drawing/2014/main" xmlns="" id="{A606D3B2-C68D-41DB-820D-D1325D6C0B76}"/>
              </a:ext>
            </a:extLst>
          </p:cNvPr>
          <p:cNvSpPr/>
          <p:nvPr/>
        </p:nvSpPr>
        <p:spPr>
          <a:xfrm>
            <a:off x="8228580" y="4981698"/>
            <a:ext cx="2669540" cy="914400"/>
          </a:xfrm>
          <a:prstGeom prst="rect">
            <a:avLst/>
          </a:prstGeom>
          <a:solidFill>
            <a:schemeClr val="accent4"/>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07000"/>
              </a:lnSpc>
              <a:spcAft>
                <a:spcPts val="800"/>
              </a:spcAft>
            </a:pPr>
            <a:r>
              <a:rPr lang="fr-CA" sz="2000" b="1" kern="1200" dirty="0">
                <a:solidFill>
                  <a:srgbClr val="FFFFFF"/>
                </a:solidFill>
                <a:effectLst/>
                <a:ea typeface="Calibri" panose="020F0502020204030204" pitchFamily="34" charset="0"/>
                <a:cs typeface="Times New Roman" panose="02020603050405020304" pitchFamily="18" charset="0"/>
              </a:rPr>
              <a:t>« Les 7 secrets des pyramides de … »</a:t>
            </a:r>
            <a:endParaRPr lang="fr-CA" sz="1100" dirty="0">
              <a:effectLst/>
              <a:ea typeface="Calibri" panose="020F0502020204030204" pitchFamily="34" charset="0"/>
              <a:cs typeface="Times New Roman" panose="02020603050405020304" pitchFamily="18" charset="0"/>
            </a:endParaRPr>
          </a:p>
        </p:txBody>
      </p:sp>
      <p:sp>
        <p:nvSpPr>
          <p:cNvPr id="48" name="Rectangle 47">
            <a:extLst>
              <a:ext uri="{FF2B5EF4-FFF2-40B4-BE49-F238E27FC236}">
                <a16:creationId xmlns:a16="http://schemas.microsoft.com/office/drawing/2014/main" xmlns="" id="{0788FA56-02B3-407A-A6E3-62854E87399E}"/>
              </a:ext>
            </a:extLst>
          </p:cNvPr>
          <p:cNvSpPr/>
          <p:nvPr/>
        </p:nvSpPr>
        <p:spPr>
          <a:xfrm>
            <a:off x="8183883" y="2995486"/>
            <a:ext cx="3372485" cy="931545"/>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07000"/>
              </a:lnSpc>
              <a:spcAft>
                <a:spcPts val="800"/>
              </a:spcAft>
            </a:pPr>
            <a:r>
              <a:rPr lang="fr-CA" sz="2000" b="1" kern="1200" dirty="0">
                <a:solidFill>
                  <a:srgbClr val="FFFFFF"/>
                </a:solidFill>
                <a:effectLst/>
                <a:ea typeface="Calibri" panose="020F0502020204030204" pitchFamily="34" charset="0"/>
                <a:cs typeface="Times New Roman" panose="02020603050405020304" pitchFamily="18" charset="0"/>
              </a:rPr>
              <a:t>Les grandes découvertes archéologiques</a:t>
            </a:r>
            <a:endParaRPr lang="fr-CA"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27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C3B467-088C-4F3D-A9A7-105C4E1E20CD}"/>
              </a:ext>
            </a:extLst>
          </p:cNvPr>
          <p:cNvSpPr>
            <a:spLocks noGrp="1"/>
          </p:cNvSpPr>
          <p:nvPr>
            <p:ph type="ctrTitle"/>
          </p:nvPr>
        </p:nvSpPr>
        <p:spPr>
          <a:xfrm>
            <a:off x="1205600" y="3327857"/>
            <a:ext cx="4139596" cy="1630906"/>
          </a:xfrm>
        </p:spPr>
        <p:txBody>
          <a:bodyPr rtlCol="0">
            <a:noAutofit/>
          </a:bodyPr>
          <a:lstStyle/>
          <a:p>
            <a:pPr algn="l" rtl="0"/>
            <a:r>
              <a:rPr lang="fr" sz="6000" dirty="0">
                <a:solidFill>
                  <a:schemeClr val="accent2"/>
                </a:solidFill>
              </a:rPr>
              <a:t>Comment trouve-t-on notre thème?</a:t>
            </a:r>
          </a:p>
        </p:txBody>
      </p:sp>
      <p:sp>
        <p:nvSpPr>
          <p:cNvPr id="4" name="Ellipse 3">
            <a:extLst>
              <a:ext uri="{FF2B5EF4-FFF2-40B4-BE49-F238E27FC236}">
                <a16:creationId xmlns:a16="http://schemas.microsoft.com/office/drawing/2014/main" xmlns="" id="{F2E0F85A-AC4D-4E02-9D8A-72D5A734EC7F}"/>
              </a:ext>
            </a:extLst>
          </p:cNvPr>
          <p:cNvSpPr/>
          <p:nvPr/>
        </p:nvSpPr>
        <p:spPr>
          <a:xfrm>
            <a:off x="5404721" y="211005"/>
            <a:ext cx="6147604" cy="6068753"/>
          </a:xfrm>
          <a:prstGeom prst="ellipse">
            <a:avLst/>
          </a:prstGeom>
          <a:ln w="762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dirty="0"/>
          </a:p>
        </p:txBody>
      </p:sp>
      <p:pic>
        <p:nvPicPr>
          <p:cNvPr id="10" name="Image 9">
            <a:extLst>
              <a:ext uri="{FF2B5EF4-FFF2-40B4-BE49-F238E27FC236}">
                <a16:creationId xmlns:a16="http://schemas.microsoft.com/office/drawing/2014/main" xmlns="" id="{A48195DA-94E5-4526-9AE1-7FC056D07C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2841" y="889455"/>
            <a:ext cx="2783580" cy="2585684"/>
          </a:xfrm>
          <a:prstGeom prst="rect">
            <a:avLst/>
          </a:prstGeom>
        </p:spPr>
      </p:pic>
      <p:pic>
        <p:nvPicPr>
          <p:cNvPr id="12" name="Image 11">
            <a:extLst>
              <a:ext uri="{FF2B5EF4-FFF2-40B4-BE49-F238E27FC236}">
                <a16:creationId xmlns:a16="http://schemas.microsoft.com/office/drawing/2014/main" xmlns="" id="{31B694CC-09E3-4A63-ABD1-F8900E9F63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8416" y="1641628"/>
            <a:ext cx="1824425" cy="3317135"/>
          </a:xfrm>
          <a:prstGeom prst="rect">
            <a:avLst/>
          </a:prstGeom>
        </p:spPr>
      </p:pic>
      <p:pic>
        <p:nvPicPr>
          <p:cNvPr id="14" name="Image 13" descr="Une image contenant texte, clap&#10;&#10;Description générée automatiquement">
            <a:extLst>
              <a:ext uri="{FF2B5EF4-FFF2-40B4-BE49-F238E27FC236}">
                <a16:creationId xmlns:a16="http://schemas.microsoft.com/office/drawing/2014/main" xmlns="" id="{93E8DD2F-4BDB-48FF-8358-4C58CA53B0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84966">
            <a:off x="8707659" y="3510615"/>
            <a:ext cx="1759628" cy="1875374"/>
          </a:xfrm>
          <a:prstGeom prst="rect">
            <a:avLst/>
          </a:prstGeom>
        </p:spPr>
      </p:pic>
    </p:spTree>
    <p:extLst>
      <p:ext uri="{BB962C8B-B14F-4D97-AF65-F5344CB8AC3E}">
        <p14:creationId xmlns:p14="http://schemas.microsoft.com/office/powerpoint/2010/main" val="172031903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xmlns="" id="{0F22365D-BCA2-4E03-BDCF-5339FE9E38AC}"/>
              </a:ext>
            </a:extLst>
          </p:cNvPr>
          <p:cNvSpPr txBox="1">
            <a:spLocks/>
          </p:cNvSpPr>
          <p:nvPr/>
        </p:nvSpPr>
        <p:spPr>
          <a:xfrm>
            <a:off x="2736783" y="310725"/>
            <a:ext cx="6718433" cy="1069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endParaRPr lang="fr-CA" dirty="0">
              <a:solidFill>
                <a:schemeClr val="tx1">
                  <a:lumMod val="75000"/>
                  <a:lumOff val="25000"/>
                </a:schemeClr>
              </a:solidFill>
            </a:endParaRPr>
          </a:p>
        </p:txBody>
      </p:sp>
      <p:sp>
        <p:nvSpPr>
          <p:cNvPr id="18" name="Titre 1">
            <a:extLst>
              <a:ext uri="{FF2B5EF4-FFF2-40B4-BE49-F238E27FC236}">
                <a16:creationId xmlns:a16="http://schemas.microsoft.com/office/drawing/2014/main" xmlns="" id="{6340BFDB-D82A-4613-844C-B3B0E0CB6F30}"/>
              </a:ext>
            </a:extLst>
          </p:cNvPr>
          <p:cNvSpPr txBox="1">
            <a:spLocks/>
          </p:cNvSpPr>
          <p:nvPr/>
        </p:nvSpPr>
        <p:spPr>
          <a:xfrm>
            <a:off x="1509849" y="184220"/>
            <a:ext cx="9172299" cy="1069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fr-CA" b="1" dirty="0">
                <a:solidFill>
                  <a:schemeClr val="tx1">
                    <a:lumMod val="75000"/>
                    <a:lumOff val="25000"/>
                  </a:schemeClr>
                </a:solidFill>
              </a:rPr>
              <a:t>Comment trouve-t-on notre thème?</a:t>
            </a:r>
          </a:p>
        </p:txBody>
      </p:sp>
      <p:sp>
        <p:nvSpPr>
          <p:cNvPr id="7" name="ZoneTexte 6">
            <a:extLst>
              <a:ext uri="{FF2B5EF4-FFF2-40B4-BE49-F238E27FC236}">
                <a16:creationId xmlns:a16="http://schemas.microsoft.com/office/drawing/2014/main" xmlns="" id="{1E46F5E1-B5D0-4521-B8E6-8CFCBB6CC719}"/>
              </a:ext>
            </a:extLst>
          </p:cNvPr>
          <p:cNvSpPr txBox="1"/>
          <p:nvPr/>
        </p:nvSpPr>
        <p:spPr>
          <a:xfrm>
            <a:off x="654088" y="952865"/>
            <a:ext cx="10795789" cy="5386090"/>
          </a:xfrm>
          <a:prstGeom prst="rect">
            <a:avLst/>
          </a:prstGeom>
          <a:noFill/>
        </p:spPr>
        <p:txBody>
          <a:bodyPr wrap="square" rtlCol="0">
            <a:spAutoFit/>
          </a:bodyPr>
          <a:lstStyle/>
          <a:p>
            <a:pPr marL="342900" indent="-342900" algn="ctr">
              <a:buAutoNum type="arabicParenR"/>
            </a:pPr>
            <a:endParaRPr lang="fr-CA" dirty="0">
              <a:solidFill>
                <a:srgbClr val="000000"/>
              </a:solidFill>
              <a:latin typeface="Arial" panose="020B0604020202020204" pitchFamily="34" charset="0"/>
              <a:cs typeface="Arial" panose="020B0604020202020204" pitchFamily="34" charset="0"/>
            </a:endParaRPr>
          </a:p>
          <a:p>
            <a:pPr marL="342900" indent="-342900" algn="ctr">
              <a:buAutoNum type="arabicParenR"/>
            </a:pPr>
            <a:r>
              <a:rPr lang="fr-CA" dirty="0">
                <a:solidFill>
                  <a:srgbClr val="000000"/>
                </a:solidFill>
                <a:latin typeface="Arial" panose="020B0604020202020204" pitchFamily="34" charset="0"/>
                <a:cs typeface="Arial" panose="020B0604020202020204" pitchFamily="34" charset="0"/>
              </a:rPr>
              <a:t>Jeter un regard sur notre mission et nos valeurs. </a:t>
            </a:r>
          </a:p>
          <a:p>
            <a:pPr algn="ctr"/>
            <a:r>
              <a:rPr lang="fr-CA" dirty="0">
                <a:solidFill>
                  <a:srgbClr val="000000"/>
                </a:solidFill>
                <a:latin typeface="Arial" panose="020B0604020202020204" pitchFamily="34" charset="0"/>
                <a:cs typeface="Arial" panose="020B0604020202020204" pitchFamily="34" charset="0"/>
              </a:rPr>
              <a:t>On ne voudrait pas d’un thème qui n’y corresponde pas.</a:t>
            </a:r>
          </a:p>
          <a:p>
            <a:pPr algn="ctr"/>
            <a:endParaRPr lang="fr-CA" dirty="0">
              <a:solidFill>
                <a:srgbClr val="000000"/>
              </a:solidFill>
              <a:latin typeface="Arial" panose="020B0604020202020204" pitchFamily="34" charset="0"/>
              <a:cs typeface="Arial" panose="020B0604020202020204" pitchFamily="34" charset="0"/>
            </a:endParaRPr>
          </a:p>
          <a:p>
            <a:pPr algn="ctr"/>
            <a:r>
              <a:rPr lang="fr-CA" b="1" dirty="0">
                <a:solidFill>
                  <a:schemeClr val="accent2"/>
                </a:solidFill>
                <a:latin typeface="Arial" panose="020B0604020202020204" pitchFamily="34" charset="0"/>
                <a:cs typeface="Arial" panose="020B0604020202020204" pitchFamily="34" charset="0"/>
              </a:rPr>
              <a:t>Action à poser: faire un rappel à notre équipe. </a:t>
            </a:r>
          </a:p>
          <a:p>
            <a:pPr algn="ctr"/>
            <a:endParaRPr lang="fr-CA" dirty="0">
              <a:solidFill>
                <a:srgbClr val="000000"/>
              </a:solidFill>
              <a:latin typeface="Arial" panose="020B0604020202020204" pitchFamily="34" charset="0"/>
              <a:cs typeface="Arial" panose="020B0604020202020204" pitchFamily="34" charset="0"/>
            </a:endParaRPr>
          </a:p>
          <a:p>
            <a:pPr algn="ctr"/>
            <a:endParaRPr lang="fr-CA" sz="1800" b="0" i="0" dirty="0">
              <a:solidFill>
                <a:srgbClr val="000000"/>
              </a:solidFill>
              <a:effectLst/>
              <a:latin typeface="Arial" panose="020B0604020202020204" pitchFamily="34" charset="0"/>
              <a:cs typeface="Arial" panose="020B0604020202020204" pitchFamily="34" charset="0"/>
            </a:endParaRPr>
          </a:p>
          <a:p>
            <a:pPr algn="ctr"/>
            <a:r>
              <a:rPr lang="fr-CA" dirty="0">
                <a:solidFill>
                  <a:srgbClr val="000000"/>
                </a:solidFill>
                <a:latin typeface="Arial" panose="020B0604020202020204" pitchFamily="34" charset="0"/>
                <a:cs typeface="Arial" panose="020B0604020202020204" pitchFamily="34" charset="0"/>
              </a:rPr>
              <a:t>2) Qu’aimerions-nous que les jeunes apprennent?</a:t>
            </a:r>
          </a:p>
          <a:p>
            <a:pPr algn="ctr"/>
            <a:r>
              <a:rPr lang="fr-CA" dirty="0">
                <a:solidFill>
                  <a:srgbClr val="000000"/>
                </a:solidFill>
                <a:latin typeface="Arial" panose="020B0604020202020204" pitchFamily="34" charset="0"/>
                <a:cs typeface="Arial" panose="020B0604020202020204" pitchFamily="34" charset="0"/>
              </a:rPr>
              <a:t> (faits historiques ou encore des valeurs humaines par exemple)</a:t>
            </a:r>
          </a:p>
          <a:p>
            <a:pPr algn="ctr"/>
            <a:endParaRPr lang="fr-CA" dirty="0">
              <a:solidFill>
                <a:srgbClr val="000000"/>
              </a:solidFill>
              <a:latin typeface="Arial" panose="020B0604020202020204" pitchFamily="34" charset="0"/>
              <a:cs typeface="Arial" panose="020B0604020202020204" pitchFamily="34" charset="0"/>
            </a:endParaRPr>
          </a:p>
          <a:p>
            <a:pPr algn="ctr"/>
            <a:endParaRPr lang="fr-CA" sz="1800" b="0" i="0" dirty="0">
              <a:solidFill>
                <a:srgbClr val="000000"/>
              </a:solidFill>
              <a:effectLst/>
              <a:latin typeface="Arial" panose="020B0604020202020204" pitchFamily="34" charset="0"/>
              <a:cs typeface="Arial" panose="020B0604020202020204" pitchFamily="34" charset="0"/>
            </a:endParaRPr>
          </a:p>
          <a:p>
            <a:pPr algn="ctr"/>
            <a:r>
              <a:rPr lang="fr-CA" b="1" dirty="0">
                <a:solidFill>
                  <a:schemeClr val="accent2"/>
                </a:solidFill>
                <a:latin typeface="Arial" panose="020B0604020202020204" pitchFamily="34" charset="0"/>
                <a:cs typeface="Arial" panose="020B0604020202020204" pitchFamily="34" charset="0"/>
              </a:rPr>
              <a:t>        Action à poser: tour de table auprès de notre équipe.</a:t>
            </a:r>
          </a:p>
          <a:p>
            <a:pPr algn="ctr"/>
            <a:endParaRPr lang="fr-CA" sz="1800" b="1" i="0" dirty="0">
              <a:solidFill>
                <a:schemeClr val="accent2"/>
              </a:solidFill>
              <a:effectLst/>
              <a:latin typeface="Arial" panose="020B0604020202020204" pitchFamily="34" charset="0"/>
              <a:cs typeface="Arial" panose="020B0604020202020204" pitchFamily="34" charset="0"/>
            </a:endParaRPr>
          </a:p>
          <a:p>
            <a:pPr algn="ctr"/>
            <a:endParaRPr lang="fr-CA" sz="1800" b="0" i="0" dirty="0">
              <a:solidFill>
                <a:srgbClr val="000000"/>
              </a:solidFill>
              <a:effectLst/>
              <a:latin typeface="Arial" panose="020B0604020202020204" pitchFamily="34" charset="0"/>
              <a:cs typeface="Arial" panose="020B0604020202020204" pitchFamily="34" charset="0"/>
            </a:endParaRPr>
          </a:p>
          <a:p>
            <a:pPr algn="ctr"/>
            <a:r>
              <a:rPr lang="fr-CA" dirty="0">
                <a:solidFill>
                  <a:srgbClr val="000000"/>
                </a:solidFill>
                <a:latin typeface="Arial" panose="020B0604020202020204" pitchFamily="34" charset="0"/>
                <a:cs typeface="Arial" panose="020B0604020202020204" pitchFamily="34" charset="0"/>
              </a:rPr>
              <a:t>3) D</a:t>
            </a:r>
            <a:r>
              <a:rPr lang="fr-CA" sz="1800" b="0" i="0" dirty="0">
                <a:solidFill>
                  <a:srgbClr val="000000"/>
                </a:solidFill>
                <a:effectLst/>
                <a:latin typeface="Arial" panose="020B0604020202020204" pitchFamily="34" charset="0"/>
                <a:cs typeface="Arial" panose="020B0604020202020204" pitchFamily="34" charset="0"/>
              </a:rPr>
              <a:t>ans quel </a:t>
            </a:r>
            <a:r>
              <a:rPr lang="fr-CA" sz="1800" dirty="0">
                <a:solidFill>
                  <a:srgbClr val="000000"/>
                </a:solidFill>
                <a:latin typeface="Arial" panose="020B0604020202020204" pitchFamily="34" charset="0"/>
                <a:cs typeface="Arial" panose="020B0604020202020204" pitchFamily="34" charset="0"/>
              </a:rPr>
              <a:t>univers</a:t>
            </a:r>
            <a:r>
              <a:rPr lang="fr-CA" sz="1800" b="0" i="0" dirty="0">
                <a:solidFill>
                  <a:srgbClr val="000000"/>
                </a:solidFill>
                <a:effectLst/>
                <a:latin typeface="Arial" panose="020B0604020202020204" pitchFamily="34" charset="0"/>
                <a:cs typeface="Arial" panose="020B0604020202020204" pitchFamily="34" charset="0"/>
              </a:rPr>
              <a:t> souhaitons</a:t>
            </a:r>
            <a:r>
              <a:rPr lang="fr-CA" sz="1800" dirty="0">
                <a:solidFill>
                  <a:srgbClr val="000000"/>
                </a:solidFill>
                <a:latin typeface="Arial" panose="020B0604020202020204" pitchFamily="34" charset="0"/>
                <a:cs typeface="Arial" panose="020B0604020202020204" pitchFamily="34" charset="0"/>
              </a:rPr>
              <a:t>-nous amener nos jeunes?</a:t>
            </a:r>
            <a:r>
              <a:rPr lang="fr-CA" sz="2000" dirty="0">
                <a:solidFill>
                  <a:srgbClr val="000000"/>
                </a:solidFill>
                <a:latin typeface="Arial" panose="020B0604020202020204" pitchFamily="34" charset="0"/>
                <a:cs typeface="Arial" panose="020B0604020202020204" pitchFamily="34" charset="0"/>
              </a:rPr>
              <a:t> </a:t>
            </a:r>
          </a:p>
          <a:p>
            <a:pPr algn="ctr"/>
            <a:r>
              <a:rPr lang="fr-CA" dirty="0">
                <a:solidFill>
                  <a:srgbClr val="000000"/>
                </a:solidFill>
                <a:latin typeface="Arial" panose="020B0604020202020204" pitchFamily="34" charset="0"/>
                <a:cs typeface="Arial" panose="020B0604020202020204" pitchFamily="34" charset="0"/>
              </a:rPr>
              <a:t>(lieux, époques, monde, etc.)</a:t>
            </a:r>
          </a:p>
          <a:p>
            <a:pPr algn="ctr"/>
            <a:endParaRPr lang="fr-CA" dirty="0">
              <a:solidFill>
                <a:schemeClr val="accent2"/>
              </a:solidFill>
              <a:latin typeface="Arial" panose="020B0604020202020204" pitchFamily="34" charset="0"/>
              <a:cs typeface="Arial" panose="020B0604020202020204" pitchFamily="34" charset="0"/>
            </a:endParaRPr>
          </a:p>
          <a:p>
            <a:pPr algn="ctr"/>
            <a:r>
              <a:rPr lang="fr-CA" dirty="0">
                <a:solidFill>
                  <a:schemeClr val="accent2"/>
                </a:solidFill>
                <a:latin typeface="Arial" panose="020B0604020202020204" pitchFamily="34" charset="0"/>
                <a:cs typeface="Arial" panose="020B0604020202020204" pitchFamily="34" charset="0"/>
              </a:rPr>
              <a:t>   </a:t>
            </a:r>
            <a:r>
              <a:rPr lang="fr-CA" b="1" dirty="0">
                <a:solidFill>
                  <a:schemeClr val="accent2"/>
                </a:solidFill>
                <a:latin typeface="Arial" panose="020B0604020202020204" pitchFamily="34" charset="0"/>
                <a:cs typeface="Arial" panose="020B0604020202020204" pitchFamily="34" charset="0"/>
              </a:rPr>
              <a:t>Action à poser: méthodes de créativité</a:t>
            </a:r>
          </a:p>
          <a:p>
            <a:endParaRPr lang="fr-CA" dirty="0"/>
          </a:p>
        </p:txBody>
      </p:sp>
      <p:sp>
        <p:nvSpPr>
          <p:cNvPr id="11" name="Flèche : droite 10">
            <a:extLst>
              <a:ext uri="{FF2B5EF4-FFF2-40B4-BE49-F238E27FC236}">
                <a16:creationId xmlns:a16="http://schemas.microsoft.com/office/drawing/2014/main" xmlns="" id="{38309241-B9B4-4EBB-B3CB-20CF03961B71}"/>
              </a:ext>
            </a:extLst>
          </p:cNvPr>
          <p:cNvSpPr/>
          <p:nvPr/>
        </p:nvSpPr>
        <p:spPr>
          <a:xfrm>
            <a:off x="2340344" y="1990605"/>
            <a:ext cx="978408" cy="484632"/>
          </a:xfrm>
          <a:prstGeom prst="rightArrow">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0" name="Flèche : droite 19">
            <a:extLst>
              <a:ext uri="{FF2B5EF4-FFF2-40B4-BE49-F238E27FC236}">
                <a16:creationId xmlns:a16="http://schemas.microsoft.com/office/drawing/2014/main" xmlns="" id="{1BA35ADD-974D-489E-B5FB-F70BA9745E6A}"/>
              </a:ext>
            </a:extLst>
          </p:cNvPr>
          <p:cNvSpPr/>
          <p:nvPr/>
        </p:nvSpPr>
        <p:spPr>
          <a:xfrm>
            <a:off x="2340344" y="5563343"/>
            <a:ext cx="978408" cy="484632"/>
          </a:xfrm>
          <a:prstGeom prst="rightArrow">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1" name="Flèche : droite 20">
            <a:extLst>
              <a:ext uri="{FF2B5EF4-FFF2-40B4-BE49-F238E27FC236}">
                <a16:creationId xmlns:a16="http://schemas.microsoft.com/office/drawing/2014/main" xmlns="" id="{452F7712-7940-46C0-81AB-4216A19EEB67}"/>
              </a:ext>
            </a:extLst>
          </p:cNvPr>
          <p:cNvSpPr/>
          <p:nvPr/>
        </p:nvSpPr>
        <p:spPr>
          <a:xfrm>
            <a:off x="2340344" y="3898132"/>
            <a:ext cx="978408" cy="484632"/>
          </a:xfrm>
          <a:prstGeom prst="rightArrow">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1197353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C3B467-088C-4F3D-A9A7-105C4E1E20CD}"/>
              </a:ext>
            </a:extLst>
          </p:cNvPr>
          <p:cNvSpPr>
            <a:spLocks noGrp="1"/>
          </p:cNvSpPr>
          <p:nvPr>
            <p:ph type="ctrTitle"/>
          </p:nvPr>
        </p:nvSpPr>
        <p:spPr>
          <a:xfrm>
            <a:off x="1036608" y="2659686"/>
            <a:ext cx="4139596" cy="1630906"/>
          </a:xfrm>
        </p:spPr>
        <p:txBody>
          <a:bodyPr rtlCol="0">
            <a:noAutofit/>
          </a:bodyPr>
          <a:lstStyle/>
          <a:p>
            <a:pPr algn="l" rtl="0"/>
            <a:r>
              <a:rPr lang="fr" sz="6000" dirty="0">
                <a:solidFill>
                  <a:schemeClr val="accent2"/>
                </a:solidFill>
              </a:rPr>
              <a:t>Exercices</a:t>
            </a:r>
          </a:p>
        </p:txBody>
      </p:sp>
      <p:sp>
        <p:nvSpPr>
          <p:cNvPr id="4" name="Ellipse 3">
            <a:extLst>
              <a:ext uri="{FF2B5EF4-FFF2-40B4-BE49-F238E27FC236}">
                <a16:creationId xmlns:a16="http://schemas.microsoft.com/office/drawing/2014/main" xmlns="" id="{F2E0F85A-AC4D-4E02-9D8A-72D5A734EC7F}"/>
              </a:ext>
            </a:extLst>
          </p:cNvPr>
          <p:cNvSpPr/>
          <p:nvPr/>
        </p:nvSpPr>
        <p:spPr>
          <a:xfrm>
            <a:off x="5404721" y="211005"/>
            <a:ext cx="6147604" cy="6068753"/>
          </a:xfrm>
          <a:prstGeom prst="ellipse">
            <a:avLst/>
          </a:prstGeom>
          <a:ln w="762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dirty="0"/>
          </a:p>
        </p:txBody>
      </p:sp>
      <p:pic>
        <p:nvPicPr>
          <p:cNvPr id="5" name="Image 4" descr="Une image contenant texte&#10;&#10;Description générée automatiquement">
            <a:extLst>
              <a:ext uri="{FF2B5EF4-FFF2-40B4-BE49-F238E27FC236}">
                <a16:creationId xmlns:a16="http://schemas.microsoft.com/office/drawing/2014/main" xmlns="" id="{3C43A81E-6021-4589-A250-B5F6CAC0B0E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639340" y="2107095"/>
            <a:ext cx="3949146" cy="1974573"/>
          </a:xfrm>
          <a:prstGeom prst="rect">
            <a:avLst/>
          </a:prstGeom>
        </p:spPr>
      </p:pic>
    </p:spTree>
    <p:extLst>
      <p:ext uri="{BB962C8B-B14F-4D97-AF65-F5344CB8AC3E}">
        <p14:creationId xmlns:p14="http://schemas.microsoft.com/office/powerpoint/2010/main" val="138918684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xmlns=""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31" name="Straight Connector 30">
              <a:extLst>
                <a:ext uri="{FF2B5EF4-FFF2-40B4-BE49-F238E27FC236}">
                  <a16:creationId xmlns:a16="http://schemas.microsoft.com/office/drawing/2014/main" xmlns=""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xmlns=""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xmlns=""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xmlns=""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xmlns=""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xmlns=""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xmlns=""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xmlns=""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xmlns=""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xmlns=""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xmlns="" id="{18C3B467-088C-4F3D-A9A7-105C4E1E20CD}"/>
              </a:ext>
            </a:extLst>
          </p:cNvPr>
          <p:cNvSpPr>
            <a:spLocks noGrp="1"/>
          </p:cNvSpPr>
          <p:nvPr>
            <p:ph type="ctrTitle"/>
          </p:nvPr>
        </p:nvSpPr>
        <p:spPr>
          <a:xfrm>
            <a:off x="2417131" y="181523"/>
            <a:ext cx="6487955" cy="582246"/>
          </a:xfrm>
        </p:spPr>
        <p:txBody>
          <a:bodyPr vert="horz" lIns="91440" tIns="45720" rIns="91440" bIns="45720" rtlCol="0" anchor="t">
            <a:normAutofit fontScale="90000"/>
          </a:bodyPr>
          <a:lstStyle/>
          <a:p>
            <a:pPr algn="l"/>
            <a:r>
              <a:rPr lang="en-US" sz="3600" b="0" i="0" cap="all" dirty="0">
                <a:effectLst/>
              </a:rPr>
              <a:t>Le brainstorming</a:t>
            </a:r>
          </a:p>
        </p:txBody>
      </p:sp>
      <p:pic>
        <p:nvPicPr>
          <p:cNvPr id="5" name="Picture 4">
            <a:extLst>
              <a:ext uri="{FF2B5EF4-FFF2-40B4-BE49-F238E27FC236}">
                <a16:creationId xmlns:a16="http://schemas.microsoft.com/office/drawing/2014/main" xmlns="" id="{9E832F35-6B66-499B-9195-66A3E1030FD0}"/>
              </a:ext>
            </a:extLst>
          </p:cNvPr>
          <p:cNvPicPr>
            <a:picLocks noChangeAspect="1"/>
          </p:cNvPicPr>
          <p:nvPr/>
        </p:nvPicPr>
        <p:blipFill rotWithShape="1">
          <a:blip r:embed="rId2">
            <a:duotone>
              <a:prstClr val="black"/>
              <a:schemeClr val="tx2">
                <a:tint val="45000"/>
                <a:satMod val="400000"/>
              </a:schemeClr>
            </a:duotone>
          </a:blip>
          <a:srcRect l="60224" t="205" r="15374"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42" name="Isosceles Triangle 41">
            <a:extLst>
              <a:ext uri="{FF2B5EF4-FFF2-40B4-BE49-F238E27FC236}">
                <a16:creationId xmlns:a16="http://schemas.microsoft.com/office/drawing/2014/main" xmlns="" id="{518E5A25-92C5-4F27-8E26-0AAAB0CDC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ZoneTexte 24">
            <a:extLst>
              <a:ext uri="{FF2B5EF4-FFF2-40B4-BE49-F238E27FC236}">
                <a16:creationId xmlns:a16="http://schemas.microsoft.com/office/drawing/2014/main" xmlns="" id="{D961FF62-0F12-46E6-85D2-9927F9F76D87}"/>
              </a:ext>
            </a:extLst>
          </p:cNvPr>
          <p:cNvSpPr txBox="1"/>
          <p:nvPr/>
        </p:nvSpPr>
        <p:spPr>
          <a:xfrm>
            <a:off x="2683208" y="1076151"/>
            <a:ext cx="7040814" cy="5027431"/>
          </a:xfrm>
          <a:prstGeom prst="rect">
            <a:avLst/>
          </a:prstGeom>
        </p:spPr>
        <p:txBody>
          <a:bodyPr vert="horz" lIns="91440" tIns="45720" rIns="91440" bIns="45720" rtlCol="0">
            <a:normAutofit fontScale="25000" lnSpcReduction="20000"/>
          </a:bodyPr>
          <a:lstStyle/>
          <a:p>
            <a:pPr marL="114300">
              <a:lnSpc>
                <a:spcPct val="120000"/>
              </a:lnSpc>
              <a:buClr>
                <a:schemeClr val="accent1"/>
              </a:buClr>
              <a:buSzPct val="80000"/>
            </a:pPr>
            <a:endParaRPr lang="en-US" sz="6400" dirty="0">
              <a:solidFill>
                <a:schemeClr val="tx1">
                  <a:lumMod val="75000"/>
                  <a:lumOff val="25000"/>
                </a:schemeClr>
              </a:solidFill>
            </a:endParaRPr>
          </a:p>
          <a:p>
            <a:pPr marL="114300">
              <a:lnSpc>
                <a:spcPct val="120000"/>
              </a:lnSpc>
              <a:buClr>
                <a:schemeClr val="accent1"/>
              </a:buClr>
              <a:buSzPct val="80000"/>
            </a:pPr>
            <a:r>
              <a:rPr lang="en-US" sz="6400" dirty="0">
                <a:solidFill>
                  <a:schemeClr val="tx1">
                    <a:lumMod val="75000"/>
                    <a:lumOff val="25000"/>
                  </a:schemeClr>
                </a:solidFill>
              </a:rPr>
              <a:t>1) Prendre 5 minutes de réflexion individuelle pour sortir des idées de « mondes » dans lequel ils souhaiteraient voir les enfants évoluer au cours de l’été. </a:t>
            </a:r>
          </a:p>
          <a:p>
            <a:pPr marL="114300">
              <a:lnSpc>
                <a:spcPct val="120000"/>
              </a:lnSpc>
              <a:buClr>
                <a:schemeClr val="accent1"/>
              </a:buClr>
              <a:buSzPct val="80000"/>
            </a:pPr>
            <a:endParaRPr lang="en-US" sz="6400" dirty="0">
              <a:solidFill>
                <a:schemeClr val="tx1">
                  <a:lumMod val="75000"/>
                  <a:lumOff val="25000"/>
                </a:schemeClr>
              </a:solidFill>
            </a:endParaRPr>
          </a:p>
          <a:p>
            <a:pPr marL="114300">
              <a:lnSpc>
                <a:spcPct val="120000"/>
              </a:lnSpc>
              <a:buClr>
                <a:schemeClr val="accent1"/>
              </a:buClr>
              <a:buSzPct val="80000"/>
            </a:pPr>
            <a:r>
              <a:rPr lang="en-US" sz="6400" dirty="0">
                <a:solidFill>
                  <a:schemeClr val="tx1">
                    <a:lumMod val="75000"/>
                    <a:lumOff val="25000"/>
                  </a:schemeClr>
                </a:solidFill>
              </a:rPr>
              <a:t>2) </a:t>
            </a:r>
            <a:r>
              <a:rPr lang="en-US" sz="6400" dirty="0" err="1">
                <a:solidFill>
                  <a:schemeClr val="tx1">
                    <a:lumMod val="75000"/>
                    <a:lumOff val="25000"/>
                  </a:schemeClr>
                </a:solidFill>
              </a:rPr>
              <a:t>Plénière</a:t>
            </a:r>
            <a:r>
              <a:rPr lang="en-US" sz="6400" dirty="0">
                <a:solidFill>
                  <a:schemeClr val="tx1">
                    <a:lumMod val="75000"/>
                    <a:lumOff val="25000"/>
                  </a:schemeClr>
                </a:solidFill>
              </a:rPr>
              <a:t> de groupe. À ce stade-ci, on rassemble les idées qui s’apparentent (le far-west, les cowboys, le Texas…)</a:t>
            </a:r>
          </a:p>
          <a:p>
            <a:pPr marL="114300">
              <a:lnSpc>
                <a:spcPct val="120000"/>
              </a:lnSpc>
              <a:buClr>
                <a:schemeClr val="accent1"/>
              </a:buClr>
              <a:buSzPct val="80000"/>
            </a:pPr>
            <a:endParaRPr lang="en-US" sz="6400" dirty="0">
              <a:solidFill>
                <a:schemeClr val="tx1">
                  <a:lumMod val="75000"/>
                  <a:lumOff val="25000"/>
                </a:schemeClr>
              </a:solidFill>
            </a:endParaRPr>
          </a:p>
          <a:p>
            <a:pPr marL="114300">
              <a:lnSpc>
                <a:spcPct val="120000"/>
              </a:lnSpc>
              <a:buClr>
                <a:schemeClr val="accent1"/>
              </a:buClr>
              <a:buSzPct val="80000"/>
            </a:pPr>
            <a:r>
              <a:rPr lang="en-US" sz="6400" dirty="0">
                <a:solidFill>
                  <a:schemeClr val="tx1">
                    <a:lumMod val="75000"/>
                    <a:lumOff val="25000"/>
                  </a:schemeClr>
                </a:solidFill>
              </a:rPr>
              <a:t>3) On passe à un 1</a:t>
            </a:r>
            <a:r>
              <a:rPr lang="en-US" sz="6400" baseline="30000" dirty="0">
                <a:solidFill>
                  <a:schemeClr val="tx1">
                    <a:lumMod val="75000"/>
                    <a:lumOff val="25000"/>
                  </a:schemeClr>
                </a:solidFill>
              </a:rPr>
              <a:t>er</a:t>
            </a:r>
            <a:r>
              <a:rPr lang="en-US" sz="6400" dirty="0">
                <a:solidFill>
                  <a:schemeClr val="tx1">
                    <a:lumMod val="75000"/>
                    <a:lumOff val="25000"/>
                  </a:schemeClr>
                </a:solidFill>
              </a:rPr>
              <a:t> vote. Selon le nombre d’idées obtenues, nous demandons à notre équipe de choisir 2-3 ou 4 idées parmi la liste initiale. </a:t>
            </a:r>
          </a:p>
          <a:p>
            <a:pPr marL="114300">
              <a:lnSpc>
                <a:spcPct val="120000"/>
              </a:lnSpc>
              <a:buClr>
                <a:schemeClr val="accent1"/>
              </a:buClr>
              <a:buSzPct val="80000"/>
            </a:pPr>
            <a:endParaRPr lang="en-US" sz="6400" dirty="0">
              <a:solidFill>
                <a:schemeClr val="tx1">
                  <a:lumMod val="75000"/>
                  <a:lumOff val="25000"/>
                </a:schemeClr>
              </a:solidFill>
            </a:endParaRPr>
          </a:p>
          <a:p>
            <a:pPr marL="114300">
              <a:lnSpc>
                <a:spcPct val="120000"/>
              </a:lnSpc>
              <a:buClr>
                <a:schemeClr val="accent1"/>
              </a:buClr>
              <a:buSzPct val="80000"/>
            </a:pPr>
            <a:r>
              <a:rPr lang="en-US" sz="6400" dirty="0">
                <a:solidFill>
                  <a:schemeClr val="tx1">
                    <a:lumMod val="75000"/>
                    <a:lumOff val="25000"/>
                  </a:schemeClr>
                </a:solidFill>
              </a:rPr>
              <a:t>4) On refait l’exercice jusqu’à obtenir une idée qui plait à tous. </a:t>
            </a:r>
          </a:p>
          <a:p>
            <a:pPr marL="114300">
              <a:lnSpc>
                <a:spcPct val="120000"/>
              </a:lnSpc>
              <a:buClr>
                <a:schemeClr val="accent1"/>
              </a:buClr>
              <a:buSzPct val="80000"/>
            </a:pPr>
            <a:endParaRPr lang="en-US" sz="6400" dirty="0">
              <a:solidFill>
                <a:schemeClr val="tx1">
                  <a:lumMod val="75000"/>
                  <a:lumOff val="25000"/>
                </a:schemeClr>
              </a:solidFill>
            </a:endParaRPr>
          </a:p>
          <a:p>
            <a:pPr marL="114300">
              <a:lnSpc>
                <a:spcPct val="120000"/>
              </a:lnSpc>
              <a:buClr>
                <a:schemeClr val="accent1"/>
              </a:buClr>
              <a:buSzPct val="80000"/>
            </a:pPr>
            <a:r>
              <a:rPr lang="en-US" sz="6400" dirty="0">
                <a:solidFill>
                  <a:schemeClr val="tx1">
                    <a:lumMod val="75000"/>
                    <a:lumOff val="25000"/>
                  </a:schemeClr>
                </a:solidFill>
              </a:rPr>
              <a:t>5) Il n’est pas rare de voir des idées de thèmes non retenues, devenir des sous-thèmes… (« le cowboy de l’espace »). Pourquoi pas!</a:t>
            </a:r>
          </a:p>
          <a:p>
            <a:pPr>
              <a:lnSpc>
                <a:spcPct val="90000"/>
              </a:lnSpc>
              <a:spcBef>
                <a:spcPts val="1000"/>
              </a:spcBef>
              <a:buClr>
                <a:schemeClr val="accent1"/>
              </a:buClr>
              <a:buSzPct val="80000"/>
              <a:buFont typeface="Wingdings 3" charset="2"/>
              <a:buChar char=""/>
            </a:pPr>
            <a:endParaRPr lang="en-US" sz="700" dirty="0">
              <a:solidFill>
                <a:schemeClr val="tx1">
                  <a:lumMod val="75000"/>
                  <a:lumOff val="25000"/>
                </a:schemeClr>
              </a:solidFill>
            </a:endParaRPr>
          </a:p>
        </p:txBody>
      </p:sp>
    </p:spTree>
    <p:extLst>
      <p:ext uri="{BB962C8B-B14F-4D97-AF65-F5344CB8AC3E}">
        <p14:creationId xmlns:p14="http://schemas.microsoft.com/office/powerpoint/2010/main" val="352947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C3B467-088C-4F3D-A9A7-105C4E1E20CD}"/>
              </a:ext>
            </a:extLst>
          </p:cNvPr>
          <p:cNvSpPr>
            <a:spLocks noGrp="1"/>
          </p:cNvSpPr>
          <p:nvPr>
            <p:ph type="ctrTitle"/>
          </p:nvPr>
        </p:nvSpPr>
        <p:spPr>
          <a:xfrm>
            <a:off x="639675" y="2946762"/>
            <a:ext cx="4139596" cy="1630906"/>
          </a:xfrm>
        </p:spPr>
        <p:txBody>
          <a:bodyPr rtlCol="0">
            <a:noAutofit/>
          </a:bodyPr>
          <a:lstStyle/>
          <a:p>
            <a:pPr algn="l" rtl="0"/>
            <a:r>
              <a:rPr lang="fr" sz="6000" dirty="0">
                <a:solidFill>
                  <a:schemeClr val="accent2"/>
                </a:solidFill>
              </a:rPr>
              <a:t>Développer une thématique </a:t>
            </a:r>
          </a:p>
        </p:txBody>
      </p:sp>
      <p:sp>
        <p:nvSpPr>
          <p:cNvPr id="4" name="Ellipse 3">
            <a:extLst>
              <a:ext uri="{FF2B5EF4-FFF2-40B4-BE49-F238E27FC236}">
                <a16:creationId xmlns:a16="http://schemas.microsoft.com/office/drawing/2014/main" xmlns="" id="{F2E0F85A-AC4D-4E02-9D8A-72D5A734EC7F}"/>
              </a:ext>
            </a:extLst>
          </p:cNvPr>
          <p:cNvSpPr/>
          <p:nvPr/>
        </p:nvSpPr>
        <p:spPr>
          <a:xfrm>
            <a:off x="4839351" y="211003"/>
            <a:ext cx="6147604" cy="6068753"/>
          </a:xfrm>
          <a:prstGeom prst="ellipse">
            <a:avLst/>
          </a:prstGeom>
          <a:ln w="762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dirty="0"/>
          </a:p>
        </p:txBody>
      </p:sp>
      <p:pic>
        <p:nvPicPr>
          <p:cNvPr id="7" name="Image 6">
            <a:extLst>
              <a:ext uri="{FF2B5EF4-FFF2-40B4-BE49-F238E27FC236}">
                <a16:creationId xmlns:a16="http://schemas.microsoft.com/office/drawing/2014/main" xmlns="" id="{96C9D4C3-A567-47C1-81F0-133A1B153A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1363" y="659696"/>
            <a:ext cx="2783580" cy="2585684"/>
          </a:xfrm>
          <a:prstGeom prst="rect">
            <a:avLst/>
          </a:prstGeom>
        </p:spPr>
      </p:pic>
      <p:pic>
        <p:nvPicPr>
          <p:cNvPr id="5" name="Image 4">
            <a:extLst>
              <a:ext uri="{FF2B5EF4-FFF2-40B4-BE49-F238E27FC236}">
                <a16:creationId xmlns:a16="http://schemas.microsoft.com/office/drawing/2014/main" xmlns="" id="{AD0FFB1F-3DA6-445A-92D8-2325393C5E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896080">
            <a:off x="9205108" y="2537798"/>
            <a:ext cx="1281746" cy="1280745"/>
          </a:xfrm>
          <a:prstGeom prst="rect">
            <a:avLst/>
          </a:prstGeom>
        </p:spPr>
      </p:pic>
      <p:pic>
        <p:nvPicPr>
          <p:cNvPr id="8" name="Image 7">
            <a:extLst>
              <a:ext uri="{FF2B5EF4-FFF2-40B4-BE49-F238E27FC236}">
                <a16:creationId xmlns:a16="http://schemas.microsoft.com/office/drawing/2014/main" xmlns="" id="{47C42688-7FDC-41AF-990B-9F9B017EC7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7322"/>
          <a:stretch/>
        </p:blipFill>
        <p:spPr>
          <a:xfrm>
            <a:off x="5200481" y="2471588"/>
            <a:ext cx="1320882" cy="773791"/>
          </a:xfrm>
          <a:prstGeom prst="rect">
            <a:avLst/>
          </a:prstGeom>
        </p:spPr>
      </p:pic>
      <p:pic>
        <p:nvPicPr>
          <p:cNvPr id="11" name="Image 10">
            <a:extLst>
              <a:ext uri="{FF2B5EF4-FFF2-40B4-BE49-F238E27FC236}">
                <a16:creationId xmlns:a16="http://schemas.microsoft.com/office/drawing/2014/main" xmlns="" id="{DB5D5386-FAB8-470C-B3E0-A7EBD2B6B7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57192">
            <a:off x="7272348" y="4127327"/>
            <a:ext cx="3100286" cy="1703629"/>
          </a:xfrm>
          <a:prstGeom prst="rect">
            <a:avLst/>
          </a:prstGeom>
        </p:spPr>
      </p:pic>
      <p:pic>
        <p:nvPicPr>
          <p:cNvPr id="17" name="Image 16">
            <a:extLst>
              <a:ext uri="{FF2B5EF4-FFF2-40B4-BE49-F238E27FC236}">
                <a16:creationId xmlns:a16="http://schemas.microsoft.com/office/drawing/2014/main" xmlns="" id="{3B9163C2-E439-4AB2-A623-AECE8C6BF8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5795" y="3313608"/>
            <a:ext cx="1860274" cy="930137"/>
          </a:xfrm>
          <a:prstGeom prst="rect">
            <a:avLst/>
          </a:prstGeom>
        </p:spPr>
      </p:pic>
      <p:pic>
        <p:nvPicPr>
          <p:cNvPr id="19" name="Image 18" descr="Une image contenant satellite&#10;&#10;Description générée automatiquement">
            <a:extLst>
              <a:ext uri="{FF2B5EF4-FFF2-40B4-BE49-F238E27FC236}">
                <a16:creationId xmlns:a16="http://schemas.microsoft.com/office/drawing/2014/main" xmlns="" id="{06E2DD86-9761-43D3-9C37-FFABE90133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0580" y="4127134"/>
            <a:ext cx="1681604" cy="930137"/>
          </a:xfrm>
          <a:prstGeom prst="rect">
            <a:avLst/>
          </a:prstGeom>
        </p:spPr>
      </p:pic>
    </p:spTree>
    <p:extLst>
      <p:ext uri="{BB962C8B-B14F-4D97-AF65-F5344CB8AC3E}">
        <p14:creationId xmlns:p14="http://schemas.microsoft.com/office/powerpoint/2010/main" val="369148376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TotalTime>
  <Words>2185</Words>
  <Application>Microsoft Office PowerPoint</Application>
  <PresentationFormat>Grand écran</PresentationFormat>
  <Paragraphs>336</Paragraphs>
  <Slides>28</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28</vt:i4>
      </vt:variant>
    </vt:vector>
  </HeadingPairs>
  <TitlesOfParts>
    <vt:vector size="36" baseType="lpstr">
      <vt:lpstr>Arial</vt:lpstr>
      <vt:lpstr>Calibri</vt:lpstr>
      <vt:lpstr>Heebo</vt:lpstr>
      <vt:lpstr>Open Sans</vt:lpstr>
      <vt:lpstr>Times New Roman</vt:lpstr>
      <vt:lpstr>Trebuchet MS</vt:lpstr>
      <vt:lpstr>Wingdings 3</vt:lpstr>
      <vt:lpstr>Facette</vt:lpstr>
      <vt:lpstr> CRÉER UNE THÉMATIQUE DE CAMP DE Z À A  (ZÉRO AUX APPLAUDISSEMENTS) </vt:lpstr>
      <vt:lpstr>Présentation </vt:lpstr>
      <vt:lpstr>Objectif général: apprendre à créer une thématique de camp de Z à A  (de zéro aux Applaudissements)  </vt:lpstr>
      <vt:lpstr>Thème ou thématique?</vt:lpstr>
      <vt:lpstr>Comment trouve-t-on notre thème?</vt:lpstr>
      <vt:lpstr>Présentation PowerPoint</vt:lpstr>
      <vt:lpstr>Exercices</vt:lpstr>
      <vt:lpstr>Le brainstorming</vt:lpstr>
      <vt:lpstr>Développer une thématique </vt:lpstr>
      <vt:lpstr>La carte heuristique ou « mind mapping ».   </vt:lpstr>
      <vt:lpstr>Méthode du musée</vt:lpstr>
      <vt:lpstr>Où? Quand? Qui? Quoi? Comment?</vt:lpstr>
      <vt:lpstr>Créer son slogan</vt:lpstr>
      <vt:lpstr>Le slogan: préférable plutôt court que long. </vt:lpstr>
      <vt:lpstr>Le décor Les costumes Les accessoires</vt:lpstr>
      <vt:lpstr>Méthode du «carrousel»</vt:lpstr>
      <vt:lpstr>Le décor</vt:lpstr>
      <vt:lpstr>Les costumes</vt:lpstr>
      <vt:lpstr>Les accessoires</vt:lpstr>
      <vt:lpstr>Le quoi: le fil conducteur  ou l’écriture proprement dite</vt:lpstr>
      <vt:lpstr>LE FIL CONDUCTEUR</vt:lpstr>
      <vt:lpstr>Méthode du «feu de camp »</vt:lpstr>
      <vt:lpstr>Présentation PowerPoint</vt:lpstr>
      <vt:lpstr>Présentation PowerPoint</vt:lpstr>
      <vt:lpstr>Présentation PowerPoint</vt:lpstr>
      <vt:lpstr>Méthode des « 6 chapeaux»</vt:lpstr>
      <vt:lpstr>Période de questions et d’échanges.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Créer une thématique  en contexte de camp</dc:title>
  <dc:creator>Isabelle Laliberté</dc:creator>
  <cp:lastModifiedBy>Tanya Desrochers</cp:lastModifiedBy>
  <cp:revision>43</cp:revision>
  <dcterms:created xsi:type="dcterms:W3CDTF">2021-01-03T23:58:49Z</dcterms:created>
  <dcterms:modified xsi:type="dcterms:W3CDTF">2021-10-05T15:29:14Z</dcterms:modified>
</cp:coreProperties>
</file>